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487" r:id="rId4"/>
    <p:sldId id="480" r:id="rId5"/>
    <p:sldId id="436" r:id="rId6"/>
    <p:sldId id="461" r:id="rId7"/>
    <p:sldId id="369" r:id="rId8"/>
    <p:sldId id="420" r:id="rId9"/>
    <p:sldId id="405" r:id="rId10"/>
    <p:sldId id="378" r:id="rId11"/>
    <p:sldId id="401" r:id="rId12"/>
    <p:sldId id="400" r:id="rId13"/>
    <p:sldId id="482" r:id="rId14"/>
    <p:sldId id="402" r:id="rId15"/>
    <p:sldId id="403" r:id="rId16"/>
    <p:sldId id="493" r:id="rId17"/>
    <p:sldId id="406" r:id="rId18"/>
    <p:sldId id="408" r:id="rId19"/>
    <p:sldId id="479" r:id="rId20"/>
    <p:sldId id="370" r:id="rId21"/>
    <p:sldId id="484" r:id="rId22"/>
    <p:sldId id="485" r:id="rId23"/>
    <p:sldId id="486" r:id="rId24"/>
    <p:sldId id="425" r:id="rId25"/>
    <p:sldId id="373" r:id="rId26"/>
    <p:sldId id="492" r:id="rId27"/>
    <p:sldId id="488" r:id="rId28"/>
    <p:sldId id="490" r:id="rId29"/>
    <p:sldId id="360" r:id="rId30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4" autoAdjust="0"/>
    <p:restoredTop sz="92950" autoAdjust="0"/>
  </p:normalViewPr>
  <p:slideViewPr>
    <p:cSldViewPr snapToGrid="0">
      <p:cViewPr varScale="1">
        <p:scale>
          <a:sx n="67" d="100"/>
          <a:sy n="67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134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scale.minedu.gob.pe/PadronWeb/info/ce?cod_mod=1576420&amp;anexo=0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scale.minedu.gob.pe/PadronWeb/info/ce?cod_mod=1309806&amp;anexo=0" TargetMode="External"/><Relationship Id="rId4" Type="http://schemas.openxmlformats.org/officeDocument/2006/relationships/hyperlink" Target="http://escale.minedu.gob.pe/PadronWeb/info/ce?cod_mod=1309814&amp;anexo=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29695" y="2949035"/>
            <a:ext cx="6573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2730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400" b="1" dirty="0"/>
              <a:t>Unidad de gestión </a:t>
            </a:r>
            <a:r>
              <a:rPr lang="es-PE" sz="2400" dirty="0"/>
              <a:t>a cargo de un </a:t>
            </a:r>
            <a:r>
              <a:rPr lang="es-PE" sz="2400" b="1" dirty="0"/>
              <a:t>Director.</a:t>
            </a:r>
            <a:r>
              <a:rPr lang="es-PE" sz="2400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3568" y="3488544"/>
            <a:ext cx="7451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400" b="1" dirty="0"/>
              <a:t>Autorizada o creada </a:t>
            </a:r>
            <a:r>
              <a:rPr lang="es-PE" sz="2400" dirty="0"/>
              <a:t>por la autoridad competente.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42263" y="4024563"/>
            <a:ext cx="635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400" dirty="0"/>
              <a:t>Brinda uno o más </a:t>
            </a:r>
            <a:r>
              <a:rPr lang="es-PE" sz="2400" b="1" dirty="0"/>
              <a:t>Servicios Educativos.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93579" y="4566862"/>
            <a:ext cx="6539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400" dirty="0"/>
              <a:t>En uno o más </a:t>
            </a:r>
            <a:r>
              <a:rPr lang="es-PE" sz="2400" b="1" dirty="0"/>
              <a:t>Establecimientos Educativos</a:t>
            </a:r>
            <a:r>
              <a:rPr lang="es-PE" sz="24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75740" y="5149618"/>
            <a:ext cx="848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400" dirty="0"/>
              <a:t>Con potestad de </a:t>
            </a:r>
            <a:r>
              <a:rPr lang="es-PE" sz="2400" b="1" dirty="0"/>
              <a:t>certificar</a:t>
            </a:r>
            <a:r>
              <a:rPr lang="es-PE" sz="2400" dirty="0"/>
              <a:t> los servicios educativos que ofrece.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7456" y="893514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Construyendo la definición operativa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36985" y="1855424"/>
            <a:ext cx="9678614" cy="489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400" dirty="0"/>
              <a:t>A partir de la normatividad vigente y definiciones internacionales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2028" y="2400259"/>
            <a:ext cx="1127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solidFill>
                  <a:srgbClr val="0C53A7"/>
                </a:solidFill>
              </a:rPr>
              <a:t>Institución Educativa:</a:t>
            </a:r>
            <a:r>
              <a:rPr lang="es-PE" sz="2400" b="1" dirty="0"/>
              <a:t> </a:t>
            </a:r>
            <a:r>
              <a:rPr lang="es-PE" sz="2400" dirty="0"/>
              <a:t>Es una Instancia de Gestión Educativa Descentralizada a cargo de un director, autorizada o creada por una autoridad competente del sector educación, para brindar uno o más servicios educativos, en uno o más establecimientos educativos y con la potestad de emitir y otorgar los certificados correspondientes a los servicios educativos que ofrece.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6123393" y="5260208"/>
            <a:ext cx="2324544" cy="646331"/>
          </a:xfrm>
          <a:prstGeom prst="rect">
            <a:avLst/>
          </a:prstGeom>
          <a:solidFill>
            <a:srgbClr val="8BE1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</a:rPr>
              <a:t>Servicios</a:t>
            </a:r>
          </a:p>
          <a:p>
            <a:pPr algn="ctr"/>
            <a:r>
              <a:rPr lang="es-MX" b="1" dirty="0">
                <a:solidFill>
                  <a:schemeClr val="dk1"/>
                </a:solidFill>
              </a:rPr>
              <a:t>(Servicios Educativos)</a:t>
            </a:r>
            <a:endParaRPr lang="es-PE" b="1" dirty="0">
              <a:solidFill>
                <a:schemeClr val="dk1"/>
              </a:solidFill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4760811" y="4506808"/>
            <a:ext cx="178770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Institución Educativa</a:t>
            </a:r>
            <a:endParaRPr lang="es-PE" b="1" dirty="0"/>
          </a:p>
        </p:txBody>
      </p:sp>
      <p:cxnSp>
        <p:nvCxnSpPr>
          <p:cNvPr id="114" name="Conector angular 113"/>
          <p:cNvCxnSpPr>
            <a:stCxn id="113" idx="2"/>
            <a:endCxn id="112" idx="1"/>
          </p:cNvCxnSpPr>
          <p:nvPr/>
        </p:nvCxnSpPr>
        <p:spPr>
          <a:xfrm rot="16200000" flipH="1">
            <a:off x="5673912" y="5133892"/>
            <a:ext cx="430235" cy="46872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ángulo 114"/>
          <p:cNvSpPr/>
          <p:nvPr/>
        </p:nvSpPr>
        <p:spPr>
          <a:xfrm>
            <a:off x="3306771" y="5395921"/>
            <a:ext cx="183248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</a:rPr>
              <a:t>Establecimientos</a:t>
            </a:r>
            <a:endParaRPr lang="es-PE" b="1" dirty="0">
              <a:solidFill>
                <a:schemeClr val="dk1"/>
              </a:solidFill>
            </a:endParaRPr>
          </a:p>
        </p:txBody>
      </p:sp>
      <p:cxnSp>
        <p:nvCxnSpPr>
          <p:cNvPr id="116" name="Conector angular 115"/>
          <p:cNvCxnSpPr>
            <a:stCxn id="115" idx="3"/>
            <a:endCxn id="113" idx="2"/>
          </p:cNvCxnSpPr>
          <p:nvPr/>
        </p:nvCxnSpPr>
        <p:spPr>
          <a:xfrm flipV="1">
            <a:off x="5139253" y="5153139"/>
            <a:ext cx="515413" cy="42744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76456" y="1295687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Institución Educativa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2394" y="1648227"/>
            <a:ext cx="11987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b="1" dirty="0">
                <a:solidFill>
                  <a:srgbClr val="0C53A7"/>
                </a:solidFill>
              </a:rPr>
              <a:t>Servicio Educativo: </a:t>
            </a:r>
            <a:r>
              <a:rPr lang="es-PE" sz="2200" dirty="0"/>
              <a:t>Es un conjunto de actividades educativas y de gestión, diseñadas y organizadas, para lograr un objetivo predeterminado de aprendizaje o para llevar a cabo determinadas tareas educativas, a lo largo de un periodo de tiempo; su conclusión exitosa se reconoce a través de una certificación. Para efectos del Registro de Instituciones Educativas (RIE) se consideran los siguientes servicios educativos: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1558975" y="4532843"/>
            <a:ext cx="1875967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dk1"/>
                </a:solidFill>
              </a:rPr>
              <a:t>Educación Primaria</a:t>
            </a:r>
            <a:endParaRPr lang="es-PE" sz="1400" dirty="0">
              <a:solidFill>
                <a:schemeClr val="dk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1558976" y="4888481"/>
            <a:ext cx="1875966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dk1"/>
                </a:solidFill>
              </a:rPr>
              <a:t>Educación Secundaria</a:t>
            </a:r>
            <a:endParaRPr lang="es-PE" sz="1400" dirty="0">
              <a:solidFill>
                <a:schemeClr val="dk1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1540060" y="5263665"/>
            <a:ext cx="1904424" cy="307777"/>
          </a:xfrm>
          <a:prstGeom prst="rect">
            <a:avLst/>
          </a:prstGeom>
          <a:solidFill>
            <a:srgbClr val="F4B18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 err="1"/>
              <a:t>Educ</a:t>
            </a:r>
            <a:r>
              <a:rPr lang="es-PE" sz="1400" dirty="0"/>
              <a:t>. </a:t>
            </a:r>
            <a:r>
              <a:rPr lang="es-PE" sz="1400" dirty="0" err="1"/>
              <a:t>Alternat</a:t>
            </a:r>
            <a:r>
              <a:rPr lang="es-PE" sz="1400" dirty="0"/>
              <a:t>. </a:t>
            </a:r>
            <a:r>
              <a:rPr lang="es-PE" sz="1400" dirty="0" err="1"/>
              <a:t>Ini</a:t>
            </a:r>
            <a:r>
              <a:rPr lang="es-PE" sz="1400" dirty="0"/>
              <a:t>-inter</a:t>
            </a:r>
          </a:p>
        </p:txBody>
      </p:sp>
      <p:sp>
        <p:nvSpPr>
          <p:cNvPr id="83" name="Rectángulo 82"/>
          <p:cNvSpPr/>
          <p:nvPr/>
        </p:nvSpPr>
        <p:spPr>
          <a:xfrm>
            <a:off x="1540060" y="5614957"/>
            <a:ext cx="189488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 err="1"/>
              <a:t>Educ</a:t>
            </a:r>
            <a:r>
              <a:rPr lang="es-PE" sz="1400" dirty="0"/>
              <a:t>. </a:t>
            </a:r>
            <a:r>
              <a:rPr lang="es-PE" sz="1400" dirty="0" err="1"/>
              <a:t>Alternat</a:t>
            </a:r>
            <a:r>
              <a:rPr lang="es-PE" sz="1400" dirty="0"/>
              <a:t>. Avanzad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549396" y="3318077"/>
            <a:ext cx="1650586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Instituciones de Educación Básica</a:t>
            </a:r>
            <a:endParaRPr lang="es-PE" sz="1600" dirty="0"/>
          </a:p>
        </p:txBody>
      </p:sp>
      <p:cxnSp>
        <p:nvCxnSpPr>
          <p:cNvPr id="85" name="Conector angular 84"/>
          <p:cNvCxnSpPr>
            <a:stCxn id="84" idx="2"/>
            <a:endCxn id="148" idx="1"/>
          </p:cNvCxnSpPr>
          <p:nvPr/>
        </p:nvCxnSpPr>
        <p:spPr>
          <a:xfrm rot="16200000" flipH="1">
            <a:off x="1250227" y="4027314"/>
            <a:ext cx="433210" cy="184286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84" idx="2"/>
            <a:endCxn id="80" idx="1"/>
          </p:cNvCxnSpPr>
          <p:nvPr/>
        </p:nvCxnSpPr>
        <p:spPr>
          <a:xfrm rot="16200000" flipH="1">
            <a:off x="1074892" y="4202649"/>
            <a:ext cx="783880" cy="184286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84" idx="2"/>
            <a:endCxn id="81" idx="1"/>
          </p:cNvCxnSpPr>
          <p:nvPr/>
        </p:nvCxnSpPr>
        <p:spPr>
          <a:xfrm rot="16200000" flipH="1">
            <a:off x="897073" y="4380467"/>
            <a:ext cx="1139518" cy="18428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r 87"/>
          <p:cNvCxnSpPr>
            <a:stCxn id="84" idx="2"/>
            <a:endCxn id="82" idx="1"/>
          </p:cNvCxnSpPr>
          <p:nvPr/>
        </p:nvCxnSpPr>
        <p:spPr>
          <a:xfrm rot="16200000" flipH="1">
            <a:off x="700023" y="4577517"/>
            <a:ext cx="1514702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>
            <a:stCxn id="84" idx="2"/>
            <a:endCxn id="83" idx="1"/>
          </p:cNvCxnSpPr>
          <p:nvPr/>
        </p:nvCxnSpPr>
        <p:spPr>
          <a:xfrm rot="16200000" flipH="1">
            <a:off x="524377" y="4753163"/>
            <a:ext cx="1865994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/>
          <p:cNvSpPr/>
          <p:nvPr/>
        </p:nvSpPr>
        <p:spPr>
          <a:xfrm>
            <a:off x="5499956" y="5890316"/>
            <a:ext cx="1310922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dk1"/>
                </a:solidFill>
              </a:rPr>
              <a:t>Cosmetología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5510778" y="4881291"/>
            <a:ext cx="1289005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Vidriería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5497219" y="5221024"/>
            <a:ext cx="1313659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Repostería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5510778" y="5551173"/>
            <a:ext cx="1305133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Sastrería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5499956" y="4534757"/>
            <a:ext cx="1299576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Tapicería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5493678" y="4199831"/>
            <a:ext cx="1306106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Jardinería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5485758" y="6230969"/>
            <a:ext cx="13251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97" name="CuadroTexto 96"/>
          <p:cNvSpPr txBox="1"/>
          <p:nvPr/>
        </p:nvSpPr>
        <p:spPr>
          <a:xfrm>
            <a:off x="4409525" y="3322148"/>
            <a:ext cx="1884212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Centro de Educación Técnico Productiva</a:t>
            </a:r>
            <a:endParaRPr lang="es-PE" sz="1600" dirty="0"/>
          </a:p>
        </p:txBody>
      </p:sp>
      <p:cxnSp>
        <p:nvCxnSpPr>
          <p:cNvPr id="98" name="Conector angular 97"/>
          <p:cNvCxnSpPr>
            <a:stCxn id="97" idx="2"/>
            <a:endCxn id="90" idx="1"/>
          </p:cNvCxnSpPr>
          <p:nvPr/>
        </p:nvCxnSpPr>
        <p:spPr>
          <a:xfrm rot="16200000" flipH="1">
            <a:off x="4357152" y="4901401"/>
            <a:ext cx="2137282" cy="148325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angular 98"/>
          <p:cNvCxnSpPr>
            <a:stCxn id="97" idx="2"/>
            <a:endCxn id="92" idx="1"/>
          </p:cNvCxnSpPr>
          <p:nvPr/>
        </p:nvCxnSpPr>
        <p:spPr>
          <a:xfrm rot="16200000" flipH="1">
            <a:off x="4690430" y="4568124"/>
            <a:ext cx="1467990" cy="14558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r 99"/>
          <p:cNvCxnSpPr>
            <a:stCxn id="97" idx="2"/>
            <a:endCxn id="91" idx="1"/>
          </p:cNvCxnSpPr>
          <p:nvPr/>
        </p:nvCxnSpPr>
        <p:spPr>
          <a:xfrm rot="16200000" flipH="1">
            <a:off x="4867076" y="4391477"/>
            <a:ext cx="1128257" cy="1591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r 100"/>
          <p:cNvCxnSpPr>
            <a:stCxn id="97" idx="2"/>
            <a:endCxn id="93" idx="1"/>
          </p:cNvCxnSpPr>
          <p:nvPr/>
        </p:nvCxnSpPr>
        <p:spPr>
          <a:xfrm rot="16200000" flipH="1">
            <a:off x="4532135" y="4726418"/>
            <a:ext cx="1798139" cy="1591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angular 101"/>
          <p:cNvCxnSpPr>
            <a:stCxn id="97" idx="2"/>
            <a:endCxn id="94" idx="1"/>
          </p:cNvCxnSpPr>
          <p:nvPr/>
        </p:nvCxnSpPr>
        <p:spPr>
          <a:xfrm rot="16200000" flipH="1">
            <a:off x="5034932" y="4223621"/>
            <a:ext cx="781723" cy="148325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102"/>
          <p:cNvCxnSpPr>
            <a:stCxn id="97" idx="2"/>
            <a:endCxn id="95" idx="1"/>
          </p:cNvCxnSpPr>
          <p:nvPr/>
        </p:nvCxnSpPr>
        <p:spPr>
          <a:xfrm rot="16200000" flipH="1">
            <a:off x="5199256" y="4059297"/>
            <a:ext cx="446797" cy="1420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angular 103"/>
          <p:cNvCxnSpPr>
            <a:stCxn id="97" idx="2"/>
            <a:endCxn id="96" idx="1"/>
          </p:cNvCxnSpPr>
          <p:nvPr/>
        </p:nvCxnSpPr>
        <p:spPr>
          <a:xfrm rot="16200000" flipH="1">
            <a:off x="4187421" y="5071132"/>
            <a:ext cx="2462546" cy="13412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ángulo 104"/>
          <p:cNvSpPr/>
          <p:nvPr/>
        </p:nvSpPr>
        <p:spPr>
          <a:xfrm>
            <a:off x="9013122" y="4204573"/>
            <a:ext cx="1692085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Electromecánica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9007704" y="4535796"/>
            <a:ext cx="1692471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 err="1"/>
              <a:t>Matricería</a:t>
            </a:r>
            <a:endParaRPr lang="es-PE" sz="1400" b="0" i="0" u="none" strike="noStrike" baseline="0" dirty="0"/>
          </a:p>
        </p:txBody>
      </p:sp>
      <p:sp>
        <p:nvSpPr>
          <p:cNvPr id="107" name="Rectángulo 106"/>
          <p:cNvSpPr/>
          <p:nvPr/>
        </p:nvSpPr>
        <p:spPr>
          <a:xfrm>
            <a:off x="9007704" y="4879119"/>
            <a:ext cx="1692471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Electricidad</a:t>
            </a:r>
            <a:endParaRPr lang="es-PE" sz="1400" dirty="0"/>
          </a:p>
        </p:txBody>
      </p:sp>
      <p:sp>
        <p:nvSpPr>
          <p:cNvPr id="108" name="Rectángulo 107"/>
          <p:cNvSpPr/>
          <p:nvPr/>
        </p:nvSpPr>
        <p:spPr>
          <a:xfrm>
            <a:off x="9019211" y="5217735"/>
            <a:ext cx="1680964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Comercio Exterior</a:t>
            </a:r>
            <a:endParaRPr lang="es-PE" sz="1400" dirty="0"/>
          </a:p>
        </p:txBody>
      </p:sp>
      <p:sp>
        <p:nvSpPr>
          <p:cNvPr id="109" name="Rectángulo 108"/>
          <p:cNvSpPr/>
          <p:nvPr/>
        </p:nvSpPr>
        <p:spPr>
          <a:xfrm>
            <a:off x="9019211" y="5551019"/>
            <a:ext cx="1680964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Banca y Finanzas</a:t>
            </a:r>
          </a:p>
        </p:txBody>
      </p:sp>
      <p:sp>
        <p:nvSpPr>
          <p:cNvPr id="110" name="Rectángulo 109"/>
          <p:cNvSpPr/>
          <p:nvPr/>
        </p:nvSpPr>
        <p:spPr>
          <a:xfrm>
            <a:off x="9027878" y="5888817"/>
            <a:ext cx="167229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Contabilidad</a:t>
            </a:r>
            <a:endParaRPr lang="es-PE" sz="1400" dirty="0"/>
          </a:p>
        </p:txBody>
      </p:sp>
      <p:sp>
        <p:nvSpPr>
          <p:cNvPr id="111" name="Rectángulo 110"/>
          <p:cNvSpPr/>
          <p:nvPr/>
        </p:nvSpPr>
        <p:spPr>
          <a:xfrm>
            <a:off x="9027877" y="6237906"/>
            <a:ext cx="16823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cxnSp>
        <p:nvCxnSpPr>
          <p:cNvPr id="112" name="Conector angular 111"/>
          <p:cNvCxnSpPr>
            <a:stCxn id="118" idx="2"/>
            <a:endCxn id="107" idx="1"/>
          </p:cNvCxnSpPr>
          <p:nvPr/>
        </p:nvCxnSpPr>
        <p:spPr>
          <a:xfrm rot="16200000" flipH="1">
            <a:off x="8401315" y="4426619"/>
            <a:ext cx="1095834" cy="116944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r 112"/>
          <p:cNvCxnSpPr>
            <a:stCxn id="118" idx="2"/>
            <a:endCxn id="106" idx="1"/>
          </p:cNvCxnSpPr>
          <p:nvPr/>
        </p:nvCxnSpPr>
        <p:spPr>
          <a:xfrm rot="16200000" flipH="1">
            <a:off x="8572977" y="4254957"/>
            <a:ext cx="752511" cy="116944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angular 113"/>
          <p:cNvCxnSpPr>
            <a:stCxn id="118" idx="2"/>
            <a:endCxn id="108" idx="1"/>
          </p:cNvCxnSpPr>
          <p:nvPr/>
        </p:nvCxnSpPr>
        <p:spPr>
          <a:xfrm rot="16200000" flipH="1">
            <a:off x="8237760" y="4590173"/>
            <a:ext cx="1434450" cy="12845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r 114"/>
          <p:cNvCxnSpPr>
            <a:stCxn id="118" idx="2"/>
            <a:endCxn id="109" idx="1"/>
          </p:cNvCxnSpPr>
          <p:nvPr/>
        </p:nvCxnSpPr>
        <p:spPr>
          <a:xfrm rot="16200000" flipH="1">
            <a:off x="8071118" y="4756815"/>
            <a:ext cx="1767734" cy="12845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angular 115"/>
          <p:cNvCxnSpPr>
            <a:stCxn id="118" idx="2"/>
            <a:endCxn id="110" idx="1"/>
          </p:cNvCxnSpPr>
          <p:nvPr/>
        </p:nvCxnSpPr>
        <p:spPr>
          <a:xfrm rot="16200000" flipH="1">
            <a:off x="7906553" y="4921381"/>
            <a:ext cx="2105532" cy="13711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r 116"/>
          <p:cNvCxnSpPr>
            <a:stCxn id="118" idx="2"/>
            <a:endCxn id="111" idx="1"/>
          </p:cNvCxnSpPr>
          <p:nvPr/>
        </p:nvCxnSpPr>
        <p:spPr>
          <a:xfrm rot="16200000" flipH="1">
            <a:off x="7739702" y="5088231"/>
            <a:ext cx="2439232" cy="13711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>
            <a:off x="7866668" y="3352399"/>
            <a:ext cx="2048183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Institutos y Escuelas de Educación Superior</a:t>
            </a:r>
            <a:endParaRPr lang="es-PE" sz="1600" dirty="0"/>
          </a:p>
        </p:txBody>
      </p:sp>
      <p:cxnSp>
        <p:nvCxnSpPr>
          <p:cNvPr id="119" name="Conector angular 118"/>
          <p:cNvCxnSpPr>
            <a:stCxn id="118" idx="2"/>
            <a:endCxn id="105" idx="1"/>
          </p:cNvCxnSpPr>
          <p:nvPr/>
        </p:nvCxnSpPr>
        <p:spPr>
          <a:xfrm rot="16200000" flipH="1">
            <a:off x="8741297" y="4086637"/>
            <a:ext cx="421288" cy="122362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ángulo 119"/>
          <p:cNvSpPr/>
          <p:nvPr/>
        </p:nvSpPr>
        <p:spPr>
          <a:xfrm>
            <a:off x="1540060" y="5974414"/>
            <a:ext cx="189488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 err="1"/>
              <a:t>Educ</a:t>
            </a:r>
            <a:r>
              <a:rPr lang="es-MX" sz="1400" dirty="0"/>
              <a:t>.</a:t>
            </a:r>
            <a:r>
              <a:rPr lang="es-MX" sz="1400" baseline="0" dirty="0"/>
              <a:t> Básica Esp. Inicial </a:t>
            </a:r>
            <a:endParaRPr lang="es-PE" sz="1400" dirty="0"/>
          </a:p>
        </p:txBody>
      </p:sp>
      <p:cxnSp>
        <p:nvCxnSpPr>
          <p:cNvPr id="121" name="Conector angular 120"/>
          <p:cNvCxnSpPr>
            <a:stCxn id="84" idx="2"/>
            <a:endCxn id="120" idx="1"/>
          </p:cNvCxnSpPr>
          <p:nvPr/>
        </p:nvCxnSpPr>
        <p:spPr>
          <a:xfrm rot="16200000" flipH="1">
            <a:off x="344649" y="4932891"/>
            <a:ext cx="2225451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 CuadroTexto"/>
          <p:cNvSpPr txBox="1"/>
          <p:nvPr/>
        </p:nvSpPr>
        <p:spPr>
          <a:xfrm>
            <a:off x="1874515" y="3856122"/>
            <a:ext cx="75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</a:t>
            </a:r>
            <a:endParaRPr lang="es-PE" sz="1400" dirty="0"/>
          </a:p>
        </p:txBody>
      </p:sp>
      <p:sp>
        <p:nvSpPr>
          <p:cNvPr id="123" name="69 CuadroTexto"/>
          <p:cNvSpPr txBox="1"/>
          <p:nvPr/>
        </p:nvSpPr>
        <p:spPr>
          <a:xfrm>
            <a:off x="5652731" y="3877904"/>
            <a:ext cx="75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</a:t>
            </a:r>
            <a:endParaRPr lang="es-PE" sz="1400" dirty="0"/>
          </a:p>
        </p:txBody>
      </p:sp>
      <p:sp>
        <p:nvSpPr>
          <p:cNvPr id="124" name="70 CuadroTexto"/>
          <p:cNvSpPr txBox="1"/>
          <p:nvPr/>
        </p:nvSpPr>
        <p:spPr>
          <a:xfrm>
            <a:off x="9340392" y="3874396"/>
            <a:ext cx="82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Servicios</a:t>
            </a:r>
            <a:endParaRPr lang="es-PE" sz="1400" dirty="0"/>
          </a:p>
        </p:txBody>
      </p:sp>
      <p:cxnSp>
        <p:nvCxnSpPr>
          <p:cNvPr id="125" name="3 Conector recto"/>
          <p:cNvCxnSpPr/>
          <p:nvPr/>
        </p:nvCxnSpPr>
        <p:spPr>
          <a:xfrm>
            <a:off x="3547116" y="4182173"/>
            <a:ext cx="0" cy="100196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20 Conector recto"/>
          <p:cNvCxnSpPr/>
          <p:nvPr/>
        </p:nvCxnSpPr>
        <p:spPr>
          <a:xfrm>
            <a:off x="3375986" y="5184142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33 Conector recto"/>
          <p:cNvCxnSpPr/>
          <p:nvPr/>
        </p:nvCxnSpPr>
        <p:spPr>
          <a:xfrm>
            <a:off x="3375986" y="594585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37 Conector recto"/>
          <p:cNvCxnSpPr/>
          <p:nvPr/>
        </p:nvCxnSpPr>
        <p:spPr>
          <a:xfrm>
            <a:off x="3375986" y="597002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39 Conector recto"/>
          <p:cNvCxnSpPr/>
          <p:nvPr/>
        </p:nvCxnSpPr>
        <p:spPr>
          <a:xfrm>
            <a:off x="3375986" y="6656455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41 Conector recto"/>
          <p:cNvCxnSpPr/>
          <p:nvPr/>
        </p:nvCxnSpPr>
        <p:spPr>
          <a:xfrm>
            <a:off x="3547116" y="5281504"/>
            <a:ext cx="0" cy="65442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43 Conector recto"/>
          <p:cNvCxnSpPr/>
          <p:nvPr/>
        </p:nvCxnSpPr>
        <p:spPr>
          <a:xfrm>
            <a:off x="3547116" y="5986665"/>
            <a:ext cx="0" cy="65315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44 CuadroTexto"/>
          <p:cNvSpPr txBox="1"/>
          <p:nvPr/>
        </p:nvSpPr>
        <p:spPr>
          <a:xfrm>
            <a:off x="3579547" y="4551673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EBR</a:t>
            </a:r>
            <a:endParaRPr lang="es-PE" sz="1400" dirty="0"/>
          </a:p>
        </p:txBody>
      </p:sp>
      <p:sp>
        <p:nvSpPr>
          <p:cNvPr id="133" name="89 CuadroTexto"/>
          <p:cNvSpPr txBox="1"/>
          <p:nvPr/>
        </p:nvSpPr>
        <p:spPr>
          <a:xfrm>
            <a:off x="3582174" y="5626568"/>
            <a:ext cx="473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EBA</a:t>
            </a:r>
            <a:endParaRPr lang="es-PE" sz="1400" dirty="0"/>
          </a:p>
        </p:txBody>
      </p:sp>
      <p:sp>
        <p:nvSpPr>
          <p:cNvPr id="134" name="90 CuadroTexto"/>
          <p:cNvSpPr txBox="1"/>
          <p:nvPr/>
        </p:nvSpPr>
        <p:spPr>
          <a:xfrm>
            <a:off x="3582174" y="618838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EBE</a:t>
            </a:r>
            <a:endParaRPr lang="es-PE" sz="1400" dirty="0"/>
          </a:p>
        </p:txBody>
      </p:sp>
      <p:sp>
        <p:nvSpPr>
          <p:cNvPr id="135" name="91 CuadroTexto"/>
          <p:cNvSpPr txBox="1"/>
          <p:nvPr/>
        </p:nvSpPr>
        <p:spPr>
          <a:xfrm>
            <a:off x="3525101" y="3856121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cxnSp>
        <p:nvCxnSpPr>
          <p:cNvPr id="136" name="92 Conector recto"/>
          <p:cNvCxnSpPr/>
          <p:nvPr/>
        </p:nvCxnSpPr>
        <p:spPr>
          <a:xfrm flipH="1">
            <a:off x="6955482" y="4210832"/>
            <a:ext cx="0" cy="227183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93 Conector recto"/>
          <p:cNvCxnSpPr/>
          <p:nvPr/>
        </p:nvCxnSpPr>
        <p:spPr>
          <a:xfrm flipV="1">
            <a:off x="6815911" y="421035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94 Conector recto"/>
          <p:cNvCxnSpPr/>
          <p:nvPr/>
        </p:nvCxnSpPr>
        <p:spPr>
          <a:xfrm>
            <a:off x="6815911" y="6501588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99 CuadroTexto"/>
          <p:cNvSpPr txBox="1"/>
          <p:nvPr/>
        </p:nvSpPr>
        <p:spPr>
          <a:xfrm>
            <a:off x="6927402" y="3874396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sp>
        <p:nvSpPr>
          <p:cNvPr id="140" name="104 CuadroTexto"/>
          <p:cNvSpPr txBox="1"/>
          <p:nvPr/>
        </p:nvSpPr>
        <p:spPr>
          <a:xfrm>
            <a:off x="6998112" y="519322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ETP</a:t>
            </a:r>
            <a:endParaRPr lang="es-PE" sz="1400" dirty="0"/>
          </a:p>
        </p:txBody>
      </p:sp>
      <p:cxnSp>
        <p:nvCxnSpPr>
          <p:cNvPr id="141" name="111 Conector recto"/>
          <p:cNvCxnSpPr/>
          <p:nvPr/>
        </p:nvCxnSpPr>
        <p:spPr>
          <a:xfrm flipH="1">
            <a:off x="10844779" y="4228176"/>
            <a:ext cx="0" cy="227183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12 Conector recto"/>
          <p:cNvCxnSpPr/>
          <p:nvPr/>
        </p:nvCxnSpPr>
        <p:spPr>
          <a:xfrm flipV="1">
            <a:off x="10705208" y="4227693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13 Conector recto"/>
          <p:cNvCxnSpPr/>
          <p:nvPr/>
        </p:nvCxnSpPr>
        <p:spPr>
          <a:xfrm>
            <a:off x="10710242" y="6513124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114 CuadroTexto"/>
          <p:cNvSpPr txBox="1"/>
          <p:nvPr/>
        </p:nvSpPr>
        <p:spPr>
          <a:xfrm>
            <a:off x="10844779" y="5048875"/>
            <a:ext cx="73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Ed. SUP</a:t>
            </a:r>
            <a:endParaRPr lang="es-PE" sz="1400" dirty="0"/>
          </a:p>
        </p:txBody>
      </p:sp>
      <p:sp>
        <p:nvSpPr>
          <p:cNvPr id="145" name="99 CuadroTexto"/>
          <p:cNvSpPr txBox="1"/>
          <p:nvPr/>
        </p:nvSpPr>
        <p:spPr>
          <a:xfrm>
            <a:off x="10812205" y="389284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cxnSp>
        <p:nvCxnSpPr>
          <p:cNvPr id="146" name="20 Conector recto"/>
          <p:cNvCxnSpPr/>
          <p:nvPr/>
        </p:nvCxnSpPr>
        <p:spPr>
          <a:xfrm>
            <a:off x="3358016" y="5242702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/>
          <p:cNvCxnSpPr/>
          <p:nvPr/>
        </p:nvCxnSpPr>
        <p:spPr>
          <a:xfrm>
            <a:off x="3281798" y="4185555"/>
            <a:ext cx="413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ángulo 147"/>
          <p:cNvSpPr/>
          <p:nvPr/>
        </p:nvSpPr>
        <p:spPr>
          <a:xfrm>
            <a:off x="1558975" y="4182173"/>
            <a:ext cx="1880129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dk1"/>
                </a:solidFill>
              </a:rPr>
              <a:t>Educación Inicial</a:t>
            </a:r>
            <a:endParaRPr lang="es-PE" sz="1400" dirty="0">
              <a:solidFill>
                <a:schemeClr val="dk1"/>
              </a:solidFill>
            </a:endParaRPr>
          </a:p>
        </p:txBody>
      </p:sp>
      <p:cxnSp>
        <p:nvCxnSpPr>
          <p:cNvPr id="149" name="Conector angular 148"/>
          <p:cNvCxnSpPr>
            <a:stCxn id="84" idx="2"/>
            <a:endCxn id="150" idx="1"/>
          </p:cNvCxnSpPr>
          <p:nvPr/>
        </p:nvCxnSpPr>
        <p:spPr>
          <a:xfrm rot="16200000" flipH="1">
            <a:off x="164661" y="5112879"/>
            <a:ext cx="2582892" cy="16283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ángulo 149"/>
          <p:cNvSpPr/>
          <p:nvPr/>
        </p:nvSpPr>
        <p:spPr>
          <a:xfrm>
            <a:off x="1537526" y="6331855"/>
            <a:ext cx="189488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 err="1"/>
              <a:t>Educ</a:t>
            </a:r>
            <a:r>
              <a:rPr lang="es-MX" sz="1400" dirty="0"/>
              <a:t>.</a:t>
            </a:r>
            <a:r>
              <a:rPr lang="es-MX" sz="1400" baseline="0" dirty="0"/>
              <a:t> Básica Esp. Prim</a:t>
            </a:r>
            <a:endParaRPr lang="es-PE" sz="14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340794" y="908385"/>
            <a:ext cx="1135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Servicio Educativo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0794" y="3087007"/>
            <a:ext cx="11511572" cy="370500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48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356916" y="66112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Relación de Servicios Educativos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8EDB98-56FF-4DD5-A8E1-479E6D69A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38455"/>
              </p:ext>
            </p:extLst>
          </p:nvPr>
        </p:nvGraphicFramePr>
        <p:xfrm>
          <a:off x="228600" y="1369014"/>
          <a:ext cx="11734800" cy="54230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69553">
                  <a:extLst>
                    <a:ext uri="{9D8B030D-6E8A-4147-A177-3AD203B41FA5}">
                      <a16:colId xmlns:a16="http://schemas.microsoft.com/office/drawing/2014/main" val="2413908768"/>
                    </a:ext>
                  </a:extLst>
                </a:gridCol>
                <a:gridCol w="7865247">
                  <a:extLst>
                    <a:ext uri="{9D8B030D-6E8A-4147-A177-3AD203B41FA5}">
                      <a16:colId xmlns:a16="http://schemas.microsoft.com/office/drawing/2014/main" val="3892166870"/>
                    </a:ext>
                  </a:extLst>
                </a:gridCol>
              </a:tblGrid>
              <a:tr h="244536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Etapa/Modalidad/Forma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Servicios Educativos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131811"/>
                  </a:ext>
                </a:extLst>
              </a:tr>
              <a:tr h="244536">
                <a:tc grid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Educación Básica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407557"/>
                  </a:ext>
                </a:extLst>
              </a:tr>
              <a:tr h="244536">
                <a:tc rowSpan="3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Educación Básica Regular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 Inicial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129883"/>
                  </a:ext>
                </a:extLst>
              </a:tr>
              <a:tr h="24042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Primaria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7730664"/>
                  </a:ext>
                </a:extLst>
              </a:tr>
              <a:tr h="24042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Secundaria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6457"/>
                  </a:ext>
                </a:extLst>
              </a:tr>
              <a:tr h="244536">
                <a:tc row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Educación Básica Alternativa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Ciclo Inicial e Intermedio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912023"/>
                  </a:ext>
                </a:extLst>
              </a:tr>
              <a:tr h="24042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Ciclo Avanzado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926150"/>
                  </a:ext>
                </a:extLst>
              </a:tr>
              <a:tr h="244536">
                <a:tc row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Educación Básica Especial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 Inicial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832819"/>
                  </a:ext>
                </a:extLst>
              </a:tr>
              <a:tr h="24042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Primaria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1507071"/>
                  </a:ext>
                </a:extLst>
              </a:tr>
              <a:tr h="244536">
                <a:tc grid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Educación Técnico-Productiva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96147"/>
                  </a:ext>
                </a:extLst>
              </a:tr>
              <a:tr h="251084">
                <a:tc row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Educación Técnico-Productiva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Ciclo formativo básico en la opción ocupacional correspondiente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405666"/>
                  </a:ext>
                </a:extLst>
              </a:tr>
              <a:tr h="2510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Ciclo formativo medio en la especialidad ocupacional correspondiente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101459"/>
                  </a:ext>
                </a:extLst>
              </a:tr>
              <a:tr h="244536">
                <a:tc gridSpan="2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Educación Superior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888"/>
                  </a:ext>
                </a:extLst>
              </a:tr>
              <a:tr h="251084">
                <a:tc rowSpan="4"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Tecnológica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 Formativo Auxiliar Técnico en la carrera correspondiente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976672"/>
                  </a:ext>
                </a:extLst>
              </a:tr>
              <a:tr h="2510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Formativo Técnico en la carrera correspondiente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133696"/>
                  </a:ext>
                </a:extLst>
              </a:tr>
              <a:tr h="2510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Formativo Profesional Técnico en la carrera correspondiente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227696"/>
                  </a:ext>
                </a:extLst>
              </a:tr>
              <a:tr h="2510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s-PE" sz="1800" dirty="0">
                          <a:effectLst/>
                        </a:rPr>
                        <a:t>Nivel Formativo Profesional en la carrera correspondiente</a:t>
                      </a:r>
                      <a:endParaRPr lang="es-PE" sz="18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119607"/>
                  </a:ext>
                </a:extLst>
              </a:tr>
              <a:tr h="251084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Pedagógica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 Formativo Profesional en la carrera correspondiente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987107"/>
                  </a:ext>
                </a:extLst>
              </a:tr>
              <a:tr h="251084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Artística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 Formativo Profesional en la carrera correspondiente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56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38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2028" y="2422266"/>
            <a:ext cx="111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solidFill>
                  <a:srgbClr val="0C53A7"/>
                </a:solidFill>
              </a:rPr>
              <a:t>Local Educativo: </a:t>
            </a:r>
            <a:r>
              <a:rPr lang="es-PE" sz="2400" dirty="0"/>
              <a:t>Es un inmueble – predio e infraestructura – en el cual funciona uno o más Establecimientos Educativos.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701" y="4701987"/>
            <a:ext cx="1141718" cy="10491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14141" y="5027193"/>
            <a:ext cx="30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CEBA San Miguel</a:t>
            </a:r>
          </a:p>
          <a:p>
            <a:r>
              <a:rPr lang="es-MX" dirty="0"/>
              <a:t>Av. Los Naranjos 1325 2do piso </a:t>
            </a:r>
            <a:endParaRPr lang="es-PE" dirty="0"/>
          </a:p>
        </p:txBody>
      </p:sp>
      <p:cxnSp>
        <p:nvCxnSpPr>
          <p:cNvPr id="8" name="Conector recto de flecha 7"/>
          <p:cNvCxnSpPr>
            <a:cxnSpLocks/>
            <a:stCxn id="7" idx="1"/>
            <a:endCxn id="6" idx="3"/>
          </p:cNvCxnSpPr>
          <p:nvPr/>
        </p:nvCxnSpPr>
        <p:spPr>
          <a:xfrm flipH="1" flipV="1">
            <a:off x="6578419" y="5226560"/>
            <a:ext cx="335722" cy="123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36701" y="3835869"/>
            <a:ext cx="413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Instituto ITC</a:t>
            </a:r>
          </a:p>
          <a:p>
            <a:r>
              <a:rPr lang="es-MX" dirty="0"/>
              <a:t>Av. Los Naranjos 1325 Departamento 305 </a:t>
            </a:r>
            <a:endParaRPr lang="es-PE" dirty="0"/>
          </a:p>
        </p:txBody>
      </p:sp>
      <p:cxnSp>
        <p:nvCxnSpPr>
          <p:cNvPr id="11" name="Conector recto de flecha 10"/>
          <p:cNvCxnSpPr>
            <a:cxnSpLocks/>
            <a:stCxn id="9" idx="2"/>
          </p:cNvCxnSpPr>
          <p:nvPr/>
        </p:nvCxnSpPr>
        <p:spPr>
          <a:xfrm flipH="1">
            <a:off x="6578419" y="4482200"/>
            <a:ext cx="926244" cy="395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png-2.findicons.com/files/icons/2477/vista_stock_icons/128/office_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9" y="4720233"/>
            <a:ext cx="1141717" cy="10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287644" y="3907195"/>
            <a:ext cx="21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CETPRO Los Jazmines</a:t>
            </a:r>
          </a:p>
          <a:p>
            <a:r>
              <a:rPr lang="es-MX" dirty="0"/>
              <a:t>Av. Los Olivos 2345</a:t>
            </a:r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79295" y="5861070"/>
            <a:ext cx="95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Edificio</a:t>
            </a:r>
            <a:endParaRPr lang="es-PE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436700" y="5910452"/>
            <a:ext cx="27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Piso o Departamento</a:t>
            </a:r>
            <a:endParaRPr lang="es-PE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6456" y="1091500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Local Educativo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828800" y="3648892"/>
            <a:ext cx="8315325" cy="268047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57217" y="1756883"/>
            <a:ext cx="11901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solidFill>
                  <a:srgbClr val="0C53A7"/>
                </a:solidFill>
              </a:rPr>
              <a:t>Establecimiento Educativo: </a:t>
            </a:r>
            <a:r>
              <a:rPr lang="es-PE" sz="2400" dirty="0"/>
              <a:t>Es una unidad de provisión de Servicios Educativos autorizados a una IE, pública o privada, ubicada en una locación física determinada. Una IE puede tener más de un establecimiento, sin embargo, a diferencia del Local Educativo, un Establecimiento Educativo no puede ser compartido por más de una IE.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3425" y="5510659"/>
            <a:ext cx="11528465" cy="855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57217" y="3401636"/>
            <a:ext cx="11534674" cy="84048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63427" y="4243371"/>
            <a:ext cx="11528464" cy="1275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4"/>
          <p:cNvSpPr/>
          <p:nvPr/>
        </p:nvSpPr>
        <p:spPr>
          <a:xfrm>
            <a:off x="2741295" y="4445646"/>
            <a:ext cx="230819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1 (Inicial)</a:t>
            </a:r>
          </a:p>
          <a:p>
            <a:pPr algn="ctr"/>
            <a:r>
              <a:rPr lang="es-PE" sz="1600" dirty="0"/>
              <a:t>Av. </a:t>
            </a:r>
            <a:r>
              <a:rPr lang="es-PE" sz="1600" dirty="0" err="1"/>
              <a:t>Pachacútec</a:t>
            </a:r>
            <a:r>
              <a:rPr lang="es-PE" sz="1600" dirty="0"/>
              <a:t> 1787, La Victoria, Chiclayo</a:t>
            </a:r>
          </a:p>
        </p:txBody>
      </p:sp>
      <p:sp>
        <p:nvSpPr>
          <p:cNvPr id="15" name="Rectángulo 5"/>
          <p:cNvSpPr/>
          <p:nvPr/>
        </p:nvSpPr>
        <p:spPr>
          <a:xfrm>
            <a:off x="6075282" y="4439692"/>
            <a:ext cx="234439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2 (Prim - </a:t>
            </a:r>
            <a:r>
              <a:rPr lang="es-PE" sz="1600" b="1" dirty="0" err="1"/>
              <a:t>Sec</a:t>
            </a:r>
            <a:r>
              <a:rPr lang="es-PE" sz="1600" b="1" dirty="0"/>
              <a:t>)</a:t>
            </a:r>
          </a:p>
          <a:p>
            <a:pPr algn="ctr"/>
            <a:r>
              <a:rPr lang="es-PE" sz="1600" dirty="0"/>
              <a:t>Calle Machu Picchu 859, La Victoria, Chiclayo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2365339" y="5659956"/>
            <a:ext cx="1530053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Inicial</a:t>
            </a:r>
          </a:p>
          <a:p>
            <a:pPr algn="ctr"/>
            <a:r>
              <a:rPr lang="es-MX" sz="1600" dirty="0"/>
              <a:t>CM: 1523356</a:t>
            </a:r>
          </a:p>
        </p:txBody>
      </p:sp>
      <p:sp>
        <p:nvSpPr>
          <p:cNvPr id="18" name="CuadroTexto 7"/>
          <p:cNvSpPr txBox="1"/>
          <p:nvPr/>
        </p:nvSpPr>
        <p:spPr>
          <a:xfrm>
            <a:off x="5623527" y="5661469"/>
            <a:ext cx="1531299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Primaria</a:t>
            </a:r>
          </a:p>
          <a:p>
            <a:pPr algn="ctr"/>
            <a:r>
              <a:rPr lang="es-MX" sz="1600" dirty="0"/>
              <a:t>CM: 1687548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7247480" y="5664179"/>
            <a:ext cx="1781840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Secundaria</a:t>
            </a:r>
          </a:p>
          <a:p>
            <a:pPr algn="ctr"/>
            <a:r>
              <a:rPr lang="es-MX" sz="1600" dirty="0"/>
              <a:t>CM: 1756899</a:t>
            </a:r>
          </a:p>
        </p:txBody>
      </p:sp>
      <p:cxnSp>
        <p:nvCxnSpPr>
          <p:cNvPr id="20" name="Conector recto 19"/>
          <p:cNvCxnSpPr>
            <a:stCxn id="15" idx="2"/>
            <a:endCxn id="18" idx="0"/>
          </p:cNvCxnSpPr>
          <p:nvPr/>
        </p:nvCxnSpPr>
        <p:spPr>
          <a:xfrm flipH="1">
            <a:off x="6389177" y="5270689"/>
            <a:ext cx="858303" cy="390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2"/>
          <p:cNvCxnSpPr>
            <a:stCxn id="15" idx="2"/>
            <a:endCxn id="19" idx="0"/>
          </p:cNvCxnSpPr>
          <p:nvPr/>
        </p:nvCxnSpPr>
        <p:spPr>
          <a:xfrm>
            <a:off x="7247480" y="5270689"/>
            <a:ext cx="890920" cy="393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14"/>
          <p:cNvCxnSpPr>
            <a:stCxn id="13" idx="2"/>
            <a:endCxn id="17" idx="0"/>
          </p:cNvCxnSpPr>
          <p:nvPr/>
        </p:nvCxnSpPr>
        <p:spPr>
          <a:xfrm flipH="1">
            <a:off x="3130366" y="5276643"/>
            <a:ext cx="765026" cy="383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1"/>
          <p:cNvCxnSpPr>
            <a:stCxn id="28" idx="2"/>
            <a:endCxn id="13" idx="0"/>
          </p:cNvCxnSpPr>
          <p:nvPr/>
        </p:nvCxnSpPr>
        <p:spPr>
          <a:xfrm flipH="1">
            <a:off x="3895392" y="3935845"/>
            <a:ext cx="1645691" cy="509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28" idx="2"/>
            <a:endCxn id="15" idx="0"/>
          </p:cNvCxnSpPr>
          <p:nvPr/>
        </p:nvCxnSpPr>
        <p:spPr>
          <a:xfrm>
            <a:off x="5541083" y="3935845"/>
            <a:ext cx="1706397" cy="50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23507" y="3631748"/>
            <a:ext cx="290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Institución Educativa</a:t>
            </a:r>
            <a:endParaRPr lang="es-PE" sz="16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25171" y="4545583"/>
            <a:ext cx="21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Establecimientos</a:t>
            </a:r>
          </a:p>
          <a:p>
            <a:r>
              <a:rPr lang="es-MX" sz="1600" b="1" dirty="0"/>
              <a:t>(Local + Servicios)</a:t>
            </a:r>
            <a:endParaRPr lang="es-PE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25171" y="5752178"/>
            <a:ext cx="142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Servicios</a:t>
            </a:r>
            <a:endParaRPr lang="es-PE" sz="1600" b="1" dirty="0"/>
          </a:p>
        </p:txBody>
      </p:sp>
      <p:sp>
        <p:nvSpPr>
          <p:cNvPr id="28" name="26 CuadroTexto"/>
          <p:cNvSpPr txBox="1"/>
          <p:nvPr/>
        </p:nvSpPr>
        <p:spPr>
          <a:xfrm>
            <a:off x="4246399" y="3566513"/>
            <a:ext cx="2589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800" b="1" dirty="0"/>
              <a:t>IEP ESTRELLA DE BELEN</a:t>
            </a:r>
            <a:endParaRPr lang="es-PE" sz="1800" b="1" dirty="0"/>
          </a:p>
        </p:txBody>
      </p:sp>
      <p:sp>
        <p:nvSpPr>
          <p:cNvPr id="29" name="Rectángulo 28"/>
          <p:cNvSpPr/>
          <p:nvPr/>
        </p:nvSpPr>
        <p:spPr>
          <a:xfrm>
            <a:off x="2870919" y="4717022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6242009" y="4711338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CuadroTexto 30"/>
          <p:cNvSpPr txBox="1"/>
          <p:nvPr/>
        </p:nvSpPr>
        <p:spPr>
          <a:xfrm>
            <a:off x="5184947" y="4864579"/>
            <a:ext cx="8203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Locales</a:t>
            </a:r>
          </a:p>
        </p:txBody>
      </p:sp>
      <p:cxnSp>
        <p:nvCxnSpPr>
          <p:cNvPr id="32" name="Conector recto 21"/>
          <p:cNvCxnSpPr>
            <a:stCxn id="31" idx="1"/>
            <a:endCxn id="29" idx="3"/>
          </p:cNvCxnSpPr>
          <p:nvPr/>
        </p:nvCxnSpPr>
        <p:spPr>
          <a:xfrm flipH="1" flipV="1">
            <a:off x="4916077" y="4977630"/>
            <a:ext cx="268870" cy="56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21"/>
          <p:cNvCxnSpPr>
            <a:stCxn id="30" idx="1"/>
            <a:endCxn id="31" idx="3"/>
          </p:cNvCxnSpPr>
          <p:nvPr/>
        </p:nvCxnSpPr>
        <p:spPr>
          <a:xfrm flipH="1">
            <a:off x="6005322" y="4971946"/>
            <a:ext cx="236687" cy="61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brir llave 33"/>
          <p:cNvSpPr/>
          <p:nvPr/>
        </p:nvSpPr>
        <p:spPr>
          <a:xfrm>
            <a:off x="2461039" y="4449317"/>
            <a:ext cx="142222" cy="9233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605803" y="94963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Establecimiento Educativo</a:t>
            </a:r>
          </a:p>
        </p:txBody>
      </p:sp>
      <p:sp>
        <p:nvSpPr>
          <p:cNvPr id="37" name="26 CuadroTexto"/>
          <p:cNvSpPr txBox="1"/>
          <p:nvPr/>
        </p:nvSpPr>
        <p:spPr>
          <a:xfrm>
            <a:off x="9018924" y="3566513"/>
            <a:ext cx="2589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800" b="1" dirty="0"/>
              <a:t>IEP SAN JUAN DE DIOS</a:t>
            </a:r>
            <a:endParaRPr lang="es-PE" sz="1800" b="1" dirty="0"/>
          </a:p>
        </p:txBody>
      </p:sp>
      <p:sp>
        <p:nvSpPr>
          <p:cNvPr id="38" name="Rectángulo 5"/>
          <p:cNvSpPr/>
          <p:nvPr/>
        </p:nvSpPr>
        <p:spPr>
          <a:xfrm>
            <a:off x="9137408" y="4449588"/>
            <a:ext cx="234439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A (Prim)</a:t>
            </a:r>
          </a:p>
          <a:p>
            <a:pPr algn="ctr"/>
            <a:r>
              <a:rPr lang="es-PE" sz="1600" dirty="0"/>
              <a:t>Calle Machu Picchu 859, La Victoria, Chiclayo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9287026" y="4721400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CuadroTexto 7"/>
          <p:cNvSpPr txBox="1"/>
          <p:nvPr/>
        </p:nvSpPr>
        <p:spPr>
          <a:xfrm>
            <a:off x="9482670" y="5670511"/>
            <a:ext cx="1730984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Primaria</a:t>
            </a:r>
          </a:p>
          <a:p>
            <a:pPr algn="ctr"/>
            <a:r>
              <a:rPr lang="es-MX" sz="1600" dirty="0"/>
              <a:t>CM: 1744129</a:t>
            </a:r>
          </a:p>
        </p:txBody>
      </p:sp>
      <p:cxnSp>
        <p:nvCxnSpPr>
          <p:cNvPr id="41" name="Conector recto 12"/>
          <p:cNvCxnSpPr>
            <a:stCxn id="38" idx="2"/>
            <a:endCxn id="40" idx="0"/>
          </p:cNvCxnSpPr>
          <p:nvPr/>
        </p:nvCxnSpPr>
        <p:spPr>
          <a:xfrm>
            <a:off x="10309606" y="5280585"/>
            <a:ext cx="38556" cy="389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37" idx="2"/>
            <a:endCxn id="38" idx="0"/>
          </p:cNvCxnSpPr>
          <p:nvPr/>
        </p:nvCxnSpPr>
        <p:spPr>
          <a:xfrm flipH="1">
            <a:off x="10309606" y="3935845"/>
            <a:ext cx="4002" cy="513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506302" y="4843969"/>
            <a:ext cx="63242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Local</a:t>
            </a:r>
          </a:p>
        </p:txBody>
      </p:sp>
      <p:cxnSp>
        <p:nvCxnSpPr>
          <p:cNvPr id="44" name="Conector recto 21"/>
          <p:cNvCxnSpPr>
            <a:stCxn id="39" idx="1"/>
            <a:endCxn id="43" idx="3"/>
          </p:cNvCxnSpPr>
          <p:nvPr/>
        </p:nvCxnSpPr>
        <p:spPr>
          <a:xfrm flipH="1">
            <a:off x="9138727" y="4982008"/>
            <a:ext cx="148299" cy="31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21"/>
          <p:cNvCxnSpPr>
            <a:stCxn id="30" idx="3"/>
            <a:endCxn id="43" idx="1"/>
          </p:cNvCxnSpPr>
          <p:nvPr/>
        </p:nvCxnSpPr>
        <p:spPr>
          <a:xfrm>
            <a:off x="8287167" y="4971946"/>
            <a:ext cx="219135" cy="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552956" y="276542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Ejemplos de Establecimiento Educativo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" y="0"/>
            <a:ext cx="1525067" cy="77152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1460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D6FD0C-8DA4-48A1-ABD6-B8B9856D9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61510"/>
              </p:ext>
            </p:extLst>
          </p:nvPr>
        </p:nvGraphicFramePr>
        <p:xfrm>
          <a:off x="856343" y="1585853"/>
          <a:ext cx="11086086" cy="367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870">
                  <a:extLst>
                    <a:ext uri="{9D8B030D-6E8A-4147-A177-3AD203B41FA5}">
                      <a16:colId xmlns:a16="http://schemas.microsoft.com/office/drawing/2014/main" val="3278984665"/>
                    </a:ext>
                  </a:extLst>
                </a:gridCol>
                <a:gridCol w="5670216">
                  <a:extLst>
                    <a:ext uri="{9D8B030D-6E8A-4147-A177-3AD203B41FA5}">
                      <a16:colId xmlns:a16="http://schemas.microsoft.com/office/drawing/2014/main" val="88656479"/>
                    </a:ext>
                  </a:extLst>
                </a:gridCol>
              </a:tblGrid>
              <a:tr h="3675690">
                <a:tc>
                  <a:txBody>
                    <a:bodyPr/>
                    <a:lstStyle/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5137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12B07A7-F4FE-46D1-96F3-442A2CAEA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983968"/>
            <a:ext cx="2219990" cy="221999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560CFD01-C3A1-4B38-AD25-C0A74E650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66" y="2983968"/>
            <a:ext cx="2219990" cy="2219990"/>
          </a:xfrm>
          <a:prstGeom prst="rect">
            <a:avLst/>
          </a:prstGeom>
        </p:spPr>
      </p:pic>
      <p:pic>
        <p:nvPicPr>
          <p:cNvPr id="16" name="Gráfico 15" descr="Sol">
            <a:extLst>
              <a:ext uri="{FF2B5EF4-FFF2-40B4-BE49-F238E27FC236}">
                <a16:creationId xmlns:a16="http://schemas.microsoft.com/office/drawing/2014/main" id="{DB1B5F40-DD1B-43BE-87EB-F38205DC4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920" y="1671627"/>
            <a:ext cx="914400" cy="914400"/>
          </a:xfrm>
          <a:prstGeom prst="rect">
            <a:avLst/>
          </a:prstGeom>
        </p:spPr>
      </p:pic>
      <p:pic>
        <p:nvPicPr>
          <p:cNvPr id="51" name="Gráfico 50" descr="Luna y estrellas">
            <a:extLst>
              <a:ext uri="{FF2B5EF4-FFF2-40B4-BE49-F238E27FC236}">
                <a16:creationId xmlns:a16="http://schemas.microsoft.com/office/drawing/2014/main" id="{B1F9339A-2CBE-464F-A243-A09E99996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3717" y="1804153"/>
            <a:ext cx="914400" cy="914400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11959EC7-B573-4F7D-8DC9-877D4D1F6DCA}"/>
              </a:ext>
            </a:extLst>
          </p:cNvPr>
          <p:cNvSpPr txBox="1"/>
          <p:nvPr/>
        </p:nvSpPr>
        <p:spPr>
          <a:xfrm>
            <a:off x="856343" y="5289316"/>
            <a:ext cx="5315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600" dirty="0"/>
              <a:t>La IE 002 brinda los servicios de inicial y primaria en el </a:t>
            </a:r>
            <a:r>
              <a:rPr lang="es-PE" sz="2600" b="1" dirty="0">
                <a:solidFill>
                  <a:srgbClr val="FF0000"/>
                </a:solidFill>
              </a:rPr>
              <a:t>Local Educativo 287974</a:t>
            </a:r>
            <a:r>
              <a:rPr lang="es-PE" sz="2600" dirty="0">
                <a:solidFill>
                  <a:srgbClr val="FF0000"/>
                </a:solidFill>
              </a:rPr>
              <a:t> </a:t>
            </a:r>
            <a:r>
              <a:rPr lang="es-PE" sz="2600" dirty="0"/>
              <a:t>en la mañana y tarde.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1485784-FD48-46E4-A552-DBFEE7F51283}"/>
              </a:ext>
            </a:extLst>
          </p:cNvPr>
          <p:cNvSpPr txBox="1"/>
          <p:nvPr/>
        </p:nvSpPr>
        <p:spPr>
          <a:xfrm>
            <a:off x="6381931" y="5262018"/>
            <a:ext cx="55604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600" dirty="0"/>
              <a:t>La IE Virgen de las Mercedes brinda el servicio de básica alternativa en el </a:t>
            </a:r>
            <a:r>
              <a:rPr lang="es-PE" sz="2600" b="1" dirty="0">
                <a:solidFill>
                  <a:srgbClr val="FF0000"/>
                </a:solidFill>
              </a:rPr>
              <a:t>Local Educativo 287974 </a:t>
            </a:r>
            <a:r>
              <a:rPr lang="es-PE" sz="2600" dirty="0"/>
              <a:t>en la noche.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D18FFCE-A16B-44F5-B933-711598DC7622}"/>
              </a:ext>
            </a:extLst>
          </p:cNvPr>
          <p:cNvSpPr txBox="1"/>
          <p:nvPr/>
        </p:nvSpPr>
        <p:spPr>
          <a:xfrm>
            <a:off x="1349829" y="1020530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B050"/>
                </a:solidFill>
              </a:rPr>
              <a:t>Establecimiento educativo 1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48622E0-489B-4C1F-B3D5-26B6BD98B077}"/>
              </a:ext>
            </a:extLst>
          </p:cNvPr>
          <p:cNvSpPr txBox="1"/>
          <p:nvPr/>
        </p:nvSpPr>
        <p:spPr>
          <a:xfrm>
            <a:off x="6979647" y="1021005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B050"/>
                </a:solidFill>
              </a:rPr>
              <a:t>Establecimiento educativo 2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64D2C8D-8F17-4AD1-971E-907772044DC4}"/>
              </a:ext>
            </a:extLst>
          </p:cNvPr>
          <p:cNvSpPr txBox="1"/>
          <p:nvPr/>
        </p:nvSpPr>
        <p:spPr>
          <a:xfrm>
            <a:off x="-111007" y="1431028"/>
            <a:ext cx="1046440" cy="39959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Local Educativo</a:t>
            </a:r>
          </a:p>
          <a:p>
            <a:pPr algn="ctr"/>
            <a:r>
              <a:rPr lang="es-PE" sz="2800" b="1" dirty="0">
                <a:solidFill>
                  <a:srgbClr val="FF0000"/>
                </a:solidFill>
              </a:rPr>
              <a:t>287974</a:t>
            </a:r>
          </a:p>
        </p:txBody>
      </p:sp>
    </p:spTree>
    <p:extLst>
      <p:ext uri="{BB962C8B-B14F-4D97-AF65-F5344CB8AC3E}">
        <p14:creationId xmlns:p14="http://schemas.microsoft.com/office/powerpoint/2010/main" val="163703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6586" y="1677292"/>
            <a:ext cx="58399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/>
              <a:t>El RIE es el </a:t>
            </a:r>
            <a:r>
              <a:rPr lang="es-PE" sz="2200" b="1" dirty="0">
                <a:solidFill>
                  <a:srgbClr val="0C53A7"/>
                </a:solidFill>
              </a:rPr>
              <a:t>registro administrativo obligatorio </a:t>
            </a:r>
            <a:r>
              <a:rPr lang="es-PE" sz="2200" dirty="0"/>
              <a:t>de naturaleza pública y de carácter desconcentrado, en el que se inscriben como asientos registrales las situaciones resultantes de los </a:t>
            </a:r>
            <a:r>
              <a:rPr lang="es-PE" sz="2200" b="1" dirty="0">
                <a:solidFill>
                  <a:srgbClr val="0C53A7"/>
                </a:solidFill>
              </a:rPr>
              <a:t>actos administrativos o actos de administración interna</a:t>
            </a:r>
            <a:r>
              <a:rPr lang="es-PE" sz="2200" dirty="0"/>
              <a:t> que son emitidos por una autoridad competente; que, habiendo sido producidos de conformidad con lo previsto en las disposiciones legales y reglamentarias vigentes, </a:t>
            </a:r>
            <a:r>
              <a:rPr lang="es-PE" sz="2200" b="1" dirty="0">
                <a:solidFill>
                  <a:srgbClr val="0C53A7"/>
                </a:solidFill>
              </a:rPr>
              <a:t>crean o autorizan el funcionamiento, o modifican</a:t>
            </a:r>
            <a:r>
              <a:rPr lang="es-PE" sz="2200" dirty="0"/>
              <a:t> las características esenciales de las IIEE.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8511" y="836916"/>
            <a:ext cx="62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6586" y="5626211"/>
            <a:ext cx="5909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/>
              <a:t>El ámbito del RIE comprende a </a:t>
            </a:r>
            <a:r>
              <a:rPr lang="es-PE" sz="2200" b="1" dirty="0">
                <a:solidFill>
                  <a:srgbClr val="0C53A7"/>
                </a:solidFill>
              </a:rPr>
              <a:t>todas las IIEE públicas y privadas</a:t>
            </a:r>
            <a:r>
              <a:rPr lang="es-PE" sz="2200" dirty="0"/>
              <a:t>, creadas o autorizadas por una autoridad competente.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54202DD-73CC-4C7C-A0DC-D062CAB9CCDB}"/>
              </a:ext>
            </a:extLst>
          </p:cNvPr>
          <p:cNvGrpSpPr/>
          <p:nvPr/>
        </p:nvGrpSpPr>
        <p:grpSpPr>
          <a:xfrm>
            <a:off x="7714883" y="1192474"/>
            <a:ext cx="2463459" cy="2202913"/>
            <a:chOff x="7739974" y="1202891"/>
            <a:chExt cx="3018818" cy="2316508"/>
          </a:xfrm>
        </p:grpSpPr>
        <p:pic>
          <p:nvPicPr>
            <p:cNvPr id="3" name="Gráfico 2" descr="Libro abierto">
              <a:extLst>
                <a:ext uri="{FF2B5EF4-FFF2-40B4-BE49-F238E27FC236}">
                  <a16:creationId xmlns:a16="http://schemas.microsoft.com/office/drawing/2014/main" id="{3D307BA5-1EF7-4E1C-BDF3-312AF0C7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39974" y="1202891"/>
              <a:ext cx="3018818" cy="2316508"/>
            </a:xfrm>
            <a:prstGeom prst="rect">
              <a:avLst/>
            </a:prstGeom>
          </p:spPr>
        </p:pic>
        <p:pic>
          <p:nvPicPr>
            <p:cNvPr id="9" name="Gráfico 8" descr="Lápiz">
              <a:extLst>
                <a:ext uri="{FF2B5EF4-FFF2-40B4-BE49-F238E27FC236}">
                  <a16:creationId xmlns:a16="http://schemas.microsoft.com/office/drawing/2014/main" id="{C7F16C59-AD8E-4FF9-B66C-99985516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44392" y="1264987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3C0716-1A08-49F1-B978-5DDF97107BD5}"/>
              </a:ext>
            </a:extLst>
          </p:cNvPr>
          <p:cNvSpPr txBox="1"/>
          <p:nvPr/>
        </p:nvSpPr>
        <p:spPr>
          <a:xfrm>
            <a:off x="8022486" y="1001487"/>
            <a:ext cx="184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REGISTRO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1B8BB9B2-4ABB-46B9-AB2D-C8CB15C6EB6A}"/>
              </a:ext>
            </a:extLst>
          </p:cNvPr>
          <p:cNvSpPr/>
          <p:nvPr/>
        </p:nvSpPr>
        <p:spPr>
          <a:xfrm>
            <a:off x="6636774" y="3238784"/>
            <a:ext cx="4483510" cy="492558"/>
          </a:xfrm>
          <a:prstGeom prst="upArrow">
            <a:avLst>
              <a:gd name="adj1" fmla="val 50000"/>
              <a:gd name="adj2" fmla="val 717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http://png-2.findicons.com/files/icons/2477/vista_stock_icons/128/office_building.png">
            <a:extLst>
              <a:ext uri="{FF2B5EF4-FFF2-40B4-BE49-F238E27FC236}">
                <a16:creationId xmlns:a16="http://schemas.microsoft.com/office/drawing/2014/main" id="{3A1DF5FF-6F40-498A-9594-10FEFE99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7" y="4302452"/>
            <a:ext cx="1356852" cy="11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3987ACA-04C8-4D11-9CD8-7DBA927A9293}"/>
              </a:ext>
            </a:extLst>
          </p:cNvPr>
          <p:cNvSpPr txBox="1"/>
          <p:nvPr/>
        </p:nvSpPr>
        <p:spPr>
          <a:xfrm>
            <a:off x="6267834" y="3863979"/>
            <a:ext cx="24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Administración interna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2EA117-1C07-4308-906F-94B59662A3E2}"/>
              </a:ext>
            </a:extLst>
          </p:cNvPr>
          <p:cNvSpPr txBox="1"/>
          <p:nvPr/>
        </p:nvSpPr>
        <p:spPr>
          <a:xfrm>
            <a:off x="6166305" y="5663455"/>
            <a:ext cx="2624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/>
              <a:t>Institución Educativa Pública </a:t>
            </a:r>
            <a:r>
              <a:rPr lang="es-MX" sz="1400" b="1" dirty="0"/>
              <a:t>Ampliación de servicio educativo CETPRO Los Jazmines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7244808-C5BC-47A3-A365-176ADE0F0B3A}"/>
              </a:ext>
            </a:extLst>
          </p:cNvPr>
          <p:cNvSpPr txBox="1"/>
          <p:nvPr/>
        </p:nvSpPr>
        <p:spPr>
          <a:xfrm flipH="1">
            <a:off x="9390046" y="3863979"/>
            <a:ext cx="223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Administrativo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D21994-F998-4EAF-AB04-6C369E7F2041}"/>
              </a:ext>
            </a:extLst>
          </p:cNvPr>
          <p:cNvSpPr txBox="1"/>
          <p:nvPr/>
        </p:nvSpPr>
        <p:spPr>
          <a:xfrm>
            <a:off x="9213490" y="5663455"/>
            <a:ext cx="24037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/>
              <a:t>Institución Educativa Privada</a:t>
            </a:r>
          </a:p>
          <a:p>
            <a:pPr algn="ctr"/>
            <a:r>
              <a:rPr lang="es-MX" sz="1400" b="1" dirty="0"/>
              <a:t>Cambio de local</a:t>
            </a:r>
          </a:p>
          <a:p>
            <a:pPr algn="ctr"/>
            <a:r>
              <a:rPr lang="es-MX" sz="1400" b="1" dirty="0"/>
              <a:t>Instituto ITC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8B9B09-3261-4F08-8CB9-0EE0616CD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4587" y="4302452"/>
            <a:ext cx="1263071" cy="11606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5515E0-3DF3-4F02-99A8-EE632B8DB972}"/>
              </a:ext>
            </a:extLst>
          </p:cNvPr>
          <p:cNvSpPr txBox="1"/>
          <p:nvPr/>
        </p:nvSpPr>
        <p:spPr>
          <a:xfrm>
            <a:off x="6039089" y="1273629"/>
            <a:ext cx="1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BÁSICA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698B197-C081-4B57-9A74-108E9EB6937B}"/>
              </a:ext>
            </a:extLst>
          </p:cNvPr>
          <p:cNvSpPr txBox="1"/>
          <p:nvPr/>
        </p:nvSpPr>
        <p:spPr>
          <a:xfrm>
            <a:off x="10405270" y="1273628"/>
            <a:ext cx="145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1910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27851" y="1419917"/>
            <a:ext cx="6556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Permitir la inscripción de los </a:t>
            </a:r>
            <a:r>
              <a:rPr lang="es-PE" sz="2400" b="1" dirty="0">
                <a:solidFill>
                  <a:srgbClr val="0C53A7"/>
                </a:solidFill>
              </a:rPr>
              <a:t>asientos registrales </a:t>
            </a:r>
            <a:r>
              <a:rPr lang="es-PE" sz="2400" dirty="0"/>
              <a:t>sustentados en actos resolutivos emitidos por una autoridad competente, que dispongan la ocurrencia de eventos registrables.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2548" y="55447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Objetivos del RIE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705873" y="3681821"/>
            <a:ext cx="808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Proporcionar seguridad a los administrados respecto a la </a:t>
            </a:r>
            <a:r>
              <a:rPr lang="es-PE" sz="2400" b="1" dirty="0">
                <a:solidFill>
                  <a:srgbClr val="0C53A7"/>
                </a:solidFill>
              </a:rPr>
              <a:t>existencia y contenido </a:t>
            </a:r>
            <a:r>
              <a:rPr lang="es-PE" sz="2400" dirty="0"/>
              <a:t>de la información registrada en el RIE.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2028" y="5401431"/>
            <a:ext cx="6866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Conservar la </a:t>
            </a:r>
            <a:r>
              <a:rPr lang="es-PE" sz="2400" b="1" dirty="0">
                <a:solidFill>
                  <a:srgbClr val="0C53A7"/>
                </a:solidFill>
              </a:rPr>
              <a:t>información histórica y trazabilidad </a:t>
            </a:r>
            <a:r>
              <a:rPr lang="es-PE" sz="2400" dirty="0"/>
              <a:t>de las IIEE.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65D10F-6873-4636-B9DD-A3C658A35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91" y="1513858"/>
            <a:ext cx="1526774" cy="15267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9C5910-5D67-4525-A120-AD6448723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3081168"/>
            <a:ext cx="1835163" cy="183516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DBFF902-7016-4B37-A046-544CC5DF3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91" y="5077327"/>
            <a:ext cx="1479207" cy="14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2548" y="55447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Objetivos del RIE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2549" y="1571236"/>
            <a:ext cx="7725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Suministrar información actualizada sobre las IIEE, sus servicios educativos y sus establecimientos educativos para el </a:t>
            </a:r>
            <a:r>
              <a:rPr lang="es-PE" sz="2400" b="1" dirty="0">
                <a:solidFill>
                  <a:srgbClr val="0C53A7"/>
                </a:solidFill>
              </a:rPr>
              <a:t>diseño e implementación de políticas </a:t>
            </a:r>
            <a:r>
              <a:rPr lang="es-PE" sz="2400" dirty="0"/>
              <a:t>para el sistema educativo.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98703" y="3265685"/>
            <a:ext cx="563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Generar el Código de Institución Educativa, Código Modular de Servicio y Código de Local Educativo, </a:t>
            </a:r>
            <a:r>
              <a:rPr lang="es-PE" sz="2400" b="1" dirty="0">
                <a:solidFill>
                  <a:srgbClr val="0C53A7"/>
                </a:solidFill>
              </a:rPr>
              <a:t>de uso obligatorio </a:t>
            </a:r>
            <a:r>
              <a:rPr lang="es-PE" sz="2400" dirty="0"/>
              <a:t>dentro del Sector Educación.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2548" y="5772549"/>
            <a:ext cx="612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rgbClr val="0C53A7"/>
                </a:solidFill>
              </a:rPr>
              <a:t>Publicitar</a:t>
            </a:r>
            <a:r>
              <a:rPr lang="es-PE" sz="2400" dirty="0"/>
              <a:t> la información contenida en el RIE.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86E1749-32B2-43D1-B2C6-28621A075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14" y="5077327"/>
            <a:ext cx="1748604" cy="174860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4662777-B641-4023-B1D4-A4EC2F09D8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74" y="1318098"/>
            <a:ext cx="1523529" cy="1523529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39549DD-86E0-4F36-98FA-DEE2C6CB7638}"/>
              </a:ext>
            </a:extLst>
          </p:cNvPr>
          <p:cNvGrpSpPr/>
          <p:nvPr/>
        </p:nvGrpSpPr>
        <p:grpSpPr>
          <a:xfrm>
            <a:off x="1099930" y="3313039"/>
            <a:ext cx="3458817" cy="1393814"/>
            <a:chOff x="0" y="0"/>
            <a:chExt cx="2305050" cy="771524"/>
          </a:xfrm>
        </p:grpSpPr>
        <p:sp>
          <p:nvSpPr>
            <p:cNvPr id="25" name="CuadroTexto 1">
              <a:extLst>
                <a:ext uri="{FF2B5EF4-FFF2-40B4-BE49-F238E27FC236}">
                  <a16:creationId xmlns:a16="http://schemas.microsoft.com/office/drawing/2014/main" id="{E0288096-7CC1-48C8-A44A-5940FC3E084F}"/>
                </a:ext>
              </a:extLst>
            </p:cNvPr>
            <p:cNvSpPr txBox="1"/>
            <p:nvPr/>
          </p:nvSpPr>
          <p:spPr>
            <a:xfrm>
              <a:off x="0" y="161926"/>
              <a:ext cx="295275" cy="20002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b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/>
                <a:t>A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C4847D84-58BC-4D95-AE2F-47844EF22987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295275" y="123825"/>
              <a:ext cx="381000" cy="138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D0AE7266-AE28-4F57-AAF4-E991FD3A2EDF}"/>
                </a:ext>
              </a:extLst>
            </p:cNvPr>
            <p:cNvCxnSpPr/>
            <p:nvPr/>
          </p:nvCxnSpPr>
          <p:spPr>
            <a:xfrm>
              <a:off x="285750" y="261938"/>
              <a:ext cx="371475" cy="157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9">
              <a:extLst>
                <a:ext uri="{FF2B5EF4-FFF2-40B4-BE49-F238E27FC236}">
                  <a16:creationId xmlns:a16="http://schemas.microsoft.com/office/drawing/2014/main" id="{D2556CC2-FDC2-4043-9A62-56781947E1B7}"/>
                </a:ext>
              </a:extLst>
            </p:cNvPr>
            <p:cNvSpPr txBox="1"/>
            <p:nvPr/>
          </p:nvSpPr>
          <p:spPr>
            <a:xfrm>
              <a:off x="733425" y="333375"/>
              <a:ext cx="485775" cy="24764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b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/>
                <a:t>456</a:t>
              </a:r>
            </a:p>
          </p:txBody>
        </p:sp>
        <p:sp>
          <p:nvSpPr>
            <p:cNvPr id="29" name="CuadroTexto 10">
              <a:extLst>
                <a:ext uri="{FF2B5EF4-FFF2-40B4-BE49-F238E27FC236}">
                  <a16:creationId xmlns:a16="http://schemas.microsoft.com/office/drawing/2014/main" id="{749CDF83-606E-46B1-9AC1-4B0B80307EF8}"/>
                </a:ext>
              </a:extLst>
            </p:cNvPr>
            <p:cNvSpPr txBox="1"/>
            <p:nvPr/>
          </p:nvSpPr>
          <p:spPr>
            <a:xfrm>
              <a:off x="733425" y="0"/>
              <a:ext cx="476250" cy="20954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b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/>
                <a:t>123</a:t>
              </a: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BC80C34C-5191-4674-ACFC-C465BA2B5660}"/>
                </a:ext>
              </a:extLst>
            </p:cNvPr>
            <p:cNvCxnSpPr/>
            <p:nvPr/>
          </p:nvCxnSpPr>
          <p:spPr>
            <a:xfrm flipV="1">
              <a:off x="1228725" y="323850"/>
              <a:ext cx="381000" cy="138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298FD1E9-1E11-4CA8-BAF9-D0FA245CD5CD}"/>
                </a:ext>
              </a:extLst>
            </p:cNvPr>
            <p:cNvCxnSpPr/>
            <p:nvPr/>
          </p:nvCxnSpPr>
          <p:spPr>
            <a:xfrm>
              <a:off x="1219200" y="461963"/>
              <a:ext cx="371475" cy="157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13">
              <a:extLst>
                <a:ext uri="{FF2B5EF4-FFF2-40B4-BE49-F238E27FC236}">
                  <a16:creationId xmlns:a16="http://schemas.microsoft.com/office/drawing/2014/main" id="{E6E072C6-750E-45F6-A710-FFDA36B33A06}"/>
                </a:ext>
              </a:extLst>
            </p:cNvPr>
            <p:cNvSpPr txBox="1"/>
            <p:nvPr/>
          </p:nvSpPr>
          <p:spPr>
            <a:xfrm>
              <a:off x="1657350" y="523875"/>
              <a:ext cx="647700" cy="24764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b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/>
                <a:t>CM01</a:t>
              </a:r>
            </a:p>
          </p:txBody>
        </p:sp>
        <p:sp>
          <p:nvSpPr>
            <p:cNvPr id="33" name="CuadroTexto 14">
              <a:extLst>
                <a:ext uri="{FF2B5EF4-FFF2-40B4-BE49-F238E27FC236}">
                  <a16:creationId xmlns:a16="http://schemas.microsoft.com/office/drawing/2014/main" id="{E15E09EB-8BBA-48A1-AF1B-E099C662F05B}"/>
                </a:ext>
              </a:extLst>
            </p:cNvPr>
            <p:cNvSpPr txBox="1"/>
            <p:nvPr/>
          </p:nvSpPr>
          <p:spPr>
            <a:xfrm>
              <a:off x="1657350" y="190500"/>
              <a:ext cx="628650" cy="20955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b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/>
                <a:t>CM02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3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1165" y="5093150"/>
            <a:ext cx="588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Tema 1: Conceptos y normativa RIE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254865-C48F-4559-9CCA-85A372066C18}"/>
              </a:ext>
            </a:extLst>
          </p:cNvPr>
          <p:cNvSpPr/>
          <p:nvPr/>
        </p:nvSpPr>
        <p:spPr>
          <a:xfrm>
            <a:off x="8601225" y="395254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591285" y="1522123"/>
            <a:ext cx="1097065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tx1"/>
                </a:solidFill>
              </a:rPr>
              <a:t>Conservación de la identidad de la Institución Educativa en el tiempo</a:t>
            </a:r>
            <a:endParaRPr lang="es-PE" sz="2800" b="1" i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01157" y="2150037"/>
            <a:ext cx="11086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rgbClr val="000000"/>
                </a:solidFill>
                <a:latin typeface="Calibri" panose="020F0502020204030204" pitchFamily="34" charset="0"/>
              </a:rPr>
              <a:t>De acuerdo a la normatividad existente todas las propiedades esenciales de una institución educativa pueden cambiar en el tiempo.</a:t>
            </a:r>
            <a:endParaRPr lang="es-PE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1285" y="3357859"/>
            <a:ext cx="166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Autorización de funcionamiento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53488" y="2907127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2010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23223"/>
              </p:ext>
            </p:extLst>
          </p:nvPr>
        </p:nvGraphicFramePr>
        <p:xfrm>
          <a:off x="744241" y="4066963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Grau 325, 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462853" y="3337724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dirección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43787" y="2907126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2011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7413"/>
              </p:ext>
            </p:extLst>
          </p:nvPr>
        </p:nvGraphicFramePr>
        <p:xfrm>
          <a:off x="2626224" y="4051950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332357" y="3352737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Ampliación de servicio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13291" y="2894311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2012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14788"/>
              </p:ext>
            </p:extLst>
          </p:nvPr>
        </p:nvGraphicFramePr>
        <p:xfrm>
          <a:off x="4495727" y="4066963"/>
          <a:ext cx="1497574" cy="2072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* Primaria</a:t>
                      </a:r>
                    </a:p>
                    <a:p>
                      <a:r>
                        <a:rPr lang="es-PE" sz="1600" b="1" dirty="0"/>
                        <a:t>* 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214340" y="3339420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Cierre de servicio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482795" y="2921414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2013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70114"/>
              </p:ext>
            </p:extLst>
          </p:nvPr>
        </p:nvGraphicFramePr>
        <p:xfrm>
          <a:off x="6377711" y="4053646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7990307" y="3339420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nombre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246227" y="2905539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2014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32007"/>
              </p:ext>
            </p:extLst>
          </p:nvPr>
        </p:nvGraphicFramePr>
        <p:xfrm>
          <a:off x="8153678" y="4053646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9756846" y="3346500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propietario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115731" y="2890558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2015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8572"/>
              </p:ext>
            </p:extLst>
          </p:nvPr>
        </p:nvGraphicFramePr>
        <p:xfrm>
          <a:off x="9920217" y="4060726"/>
          <a:ext cx="1529394" cy="15849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Saberes SAC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313799" y="3857501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4167686" y="3888628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6073235" y="3890749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derecha 33"/>
          <p:cNvSpPr/>
          <p:nvPr/>
        </p:nvSpPr>
        <p:spPr>
          <a:xfrm>
            <a:off x="7860862" y="3895372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derecha 34"/>
          <p:cNvSpPr/>
          <p:nvPr/>
        </p:nvSpPr>
        <p:spPr>
          <a:xfrm>
            <a:off x="9647846" y="3902116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19231" y="629290"/>
            <a:ext cx="117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Principio fundamental del - RIE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5606" y="6131127"/>
            <a:ext cx="920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El único elemento invariable es su </a:t>
            </a:r>
            <a:r>
              <a:rPr lang="es-PE" sz="2000" b="1" dirty="0">
                <a:solidFill>
                  <a:srgbClr val="0C53A7"/>
                </a:solidFill>
              </a:rPr>
              <a:t>N° de Resolución de Autorización </a:t>
            </a:r>
            <a:r>
              <a:rPr lang="es-PE" sz="2000" dirty="0"/>
              <a:t>o una equivalencia como un código de registro (Código de IE).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34999" y="1226013"/>
            <a:ext cx="585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Gestión de Códigos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B440A0B-5AA8-47CC-B4F2-BF9006FE68E0}"/>
              </a:ext>
            </a:extLst>
          </p:cNvPr>
          <p:cNvSpPr/>
          <p:nvPr/>
        </p:nvSpPr>
        <p:spPr>
          <a:xfrm>
            <a:off x="200025" y="2025908"/>
            <a:ext cx="5486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b="1" dirty="0">
                <a:solidFill>
                  <a:srgbClr val="0C53A7"/>
                </a:solidFill>
              </a:rPr>
              <a:t>Sección identificación: </a:t>
            </a:r>
            <a:r>
              <a:rPr lang="es-PE" sz="2200" dirty="0"/>
              <a:t>contiene las características esenciales de identidad de una IE y el código de institución educativa asignada.</a:t>
            </a:r>
          </a:p>
          <a:p>
            <a:pPr algn="just"/>
            <a:endParaRPr lang="es-PE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b="1" dirty="0">
                <a:solidFill>
                  <a:srgbClr val="0C53A7"/>
                </a:solidFill>
              </a:rPr>
              <a:t>Sección de servicios educativos: </a:t>
            </a:r>
            <a:r>
              <a:rPr lang="es-PE" sz="2200" dirty="0"/>
              <a:t>contiene la información de los servicios educativos y sus códigos modulares.</a:t>
            </a:r>
          </a:p>
          <a:p>
            <a:pPr algn="just"/>
            <a:endParaRPr lang="es-PE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b="1" dirty="0">
                <a:solidFill>
                  <a:srgbClr val="0C53A7"/>
                </a:solidFill>
              </a:rPr>
              <a:t>Sección de establecimientos educativos: </a:t>
            </a:r>
            <a:r>
              <a:rPr lang="es-PE" sz="2200" dirty="0"/>
              <a:t>contiene la información de los establecimientos educativos donde operan los servicios educativos y sus respectivos códigos.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A105A8-D093-4E1F-927A-8626692BA9CE}"/>
              </a:ext>
            </a:extLst>
          </p:cNvPr>
          <p:cNvSpPr txBox="1"/>
          <p:nvPr/>
        </p:nvSpPr>
        <p:spPr>
          <a:xfrm>
            <a:off x="1230140" y="510994"/>
            <a:ext cx="901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Información registral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69DDCC0-1FD3-4DA8-81A8-ACCA2AD1CAEC}"/>
              </a:ext>
            </a:extLst>
          </p:cNvPr>
          <p:cNvSpPr/>
          <p:nvPr/>
        </p:nvSpPr>
        <p:spPr>
          <a:xfrm>
            <a:off x="6134999" y="2025908"/>
            <a:ext cx="5891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/>
              <a:t>Los códigos que gestiona el RIE son:</a:t>
            </a:r>
          </a:p>
          <a:p>
            <a:pPr algn="just"/>
            <a:endParaRPr lang="es-PE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/>
              <a:t>Código de institución educativa.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/>
              <a:t>Código modular (servicio educativo).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/>
              <a:t>Código de local educativo.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/>
              <a:t>Código de establecimiento educativo, es autogenerado por: </a:t>
            </a:r>
            <a:r>
              <a:rPr lang="es-PE" sz="2200" b="1" dirty="0">
                <a:solidFill>
                  <a:schemeClr val="accent5"/>
                </a:solidFill>
              </a:rPr>
              <a:t>Código de IE + Código de Local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D5E629D-FBCE-4280-B0D0-C3B9A447ACD4}"/>
              </a:ext>
            </a:extLst>
          </p:cNvPr>
          <p:cNvSpPr txBox="1"/>
          <p:nvPr/>
        </p:nvSpPr>
        <p:spPr>
          <a:xfrm>
            <a:off x="295768" y="1226013"/>
            <a:ext cx="539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Organización en Secciones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9266B56-BED4-4BC8-AB2D-F691975EE586}"/>
              </a:ext>
            </a:extLst>
          </p:cNvPr>
          <p:cNvGrpSpPr/>
          <p:nvPr/>
        </p:nvGrpSpPr>
        <p:grpSpPr>
          <a:xfrm>
            <a:off x="9453367" y="4214814"/>
            <a:ext cx="2538606" cy="2598866"/>
            <a:chOff x="7353300" y="4030556"/>
            <a:chExt cx="2203808" cy="2203808"/>
          </a:xfrm>
        </p:grpSpPr>
        <p:pic>
          <p:nvPicPr>
            <p:cNvPr id="36" name="Gráfico 35" descr="Distintivo de empleado">
              <a:extLst>
                <a:ext uri="{FF2B5EF4-FFF2-40B4-BE49-F238E27FC236}">
                  <a16:creationId xmlns:a16="http://schemas.microsoft.com/office/drawing/2014/main" id="{33DF9359-2B4A-4A6C-B690-04FA38346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53300" y="4030556"/>
              <a:ext cx="2203808" cy="2203808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E06BFC7-D9B0-4902-B691-533ED3921013}"/>
                </a:ext>
              </a:extLst>
            </p:cNvPr>
            <p:cNvSpPr txBox="1"/>
            <p:nvPr/>
          </p:nvSpPr>
          <p:spPr>
            <a:xfrm>
              <a:off x="7874000" y="5346700"/>
              <a:ext cx="48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400" b="1" dirty="0">
                  <a:solidFill>
                    <a:srgbClr val="7030A0"/>
                  </a:solidFill>
                </a:rPr>
                <a:t>I E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2EB173F4-480A-42AE-93A3-81E24AC87B4D}"/>
              </a:ext>
            </a:extLst>
          </p:cNvPr>
          <p:cNvSpPr/>
          <p:nvPr/>
        </p:nvSpPr>
        <p:spPr>
          <a:xfrm>
            <a:off x="6134999" y="5096902"/>
            <a:ext cx="3284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200" dirty="0"/>
              <a:t>Los código asignados por el RIE son </a:t>
            </a:r>
            <a:r>
              <a:rPr lang="es-PE" sz="2200" b="1" dirty="0">
                <a:solidFill>
                  <a:srgbClr val="0C53A7"/>
                </a:solidFill>
              </a:rPr>
              <a:t>únicos</a:t>
            </a:r>
            <a:r>
              <a:rPr lang="es-PE" sz="2200" dirty="0"/>
              <a:t>, </a:t>
            </a:r>
            <a:r>
              <a:rPr lang="es-PE" sz="2200" b="1" dirty="0">
                <a:solidFill>
                  <a:srgbClr val="0C53A7"/>
                </a:solidFill>
              </a:rPr>
              <a:t>intransferibles</a:t>
            </a:r>
            <a:r>
              <a:rPr lang="es-PE" sz="2200" dirty="0"/>
              <a:t> e </a:t>
            </a:r>
            <a:r>
              <a:rPr lang="es-PE" sz="2200" b="1" dirty="0">
                <a:solidFill>
                  <a:srgbClr val="0C53A7"/>
                </a:solidFill>
              </a:rPr>
              <a:t>irrepetibles.</a:t>
            </a:r>
          </a:p>
        </p:txBody>
      </p:sp>
    </p:spTree>
    <p:extLst>
      <p:ext uri="{BB962C8B-B14F-4D97-AF65-F5344CB8AC3E}">
        <p14:creationId xmlns:p14="http://schemas.microsoft.com/office/powerpoint/2010/main" val="35226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B440A0B-5AA8-47CC-B4F2-BF9006FE68E0}"/>
              </a:ext>
            </a:extLst>
          </p:cNvPr>
          <p:cNvSpPr/>
          <p:nvPr/>
        </p:nvSpPr>
        <p:spPr>
          <a:xfrm>
            <a:off x="133569" y="1678119"/>
            <a:ext cx="8540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Son situaciones resultantes de los </a:t>
            </a:r>
            <a:r>
              <a:rPr lang="es-PE" sz="2400" b="1" dirty="0">
                <a:solidFill>
                  <a:srgbClr val="0C53A7"/>
                </a:solidFill>
              </a:rPr>
              <a:t>actos resolutivos emitidos por las autoridades competentes </a:t>
            </a:r>
            <a:r>
              <a:rPr lang="es-PE" sz="2400" dirty="0"/>
              <a:t>que: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Dispongan la autorización de funcionamiento o creación de una IE.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Afecten la existencia de las IIEE, sus servicios y/o establecimientos.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Modifiquen las características esenciales de la IE, sus servicios educativos o sus establecimientos educativos.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PE" sz="2400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Los </a:t>
            </a:r>
            <a:r>
              <a:rPr lang="es-PE" sz="2400" b="1" dirty="0">
                <a:solidFill>
                  <a:srgbClr val="0C53A7"/>
                </a:solidFill>
              </a:rPr>
              <a:t>actos resolutivos se sustentan en resoluciones o documentos que acrediten la existencia de una resolución ficta producto del silencio administrativo positivo</a:t>
            </a:r>
            <a:r>
              <a:rPr lang="es-PE" sz="2400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A105A8-D093-4E1F-927A-8626692BA9CE}"/>
              </a:ext>
            </a:extLst>
          </p:cNvPr>
          <p:cNvSpPr txBox="1"/>
          <p:nvPr/>
        </p:nvSpPr>
        <p:spPr>
          <a:xfrm>
            <a:off x="1423815" y="767601"/>
            <a:ext cx="86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Eventos Registrales en el RIE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7EF109C-7D49-4335-8305-4B673FA78160}"/>
              </a:ext>
            </a:extLst>
          </p:cNvPr>
          <p:cNvGrpSpPr/>
          <p:nvPr/>
        </p:nvGrpSpPr>
        <p:grpSpPr>
          <a:xfrm>
            <a:off x="9134768" y="1941540"/>
            <a:ext cx="2163867" cy="4366803"/>
            <a:chOff x="0" y="0"/>
            <a:chExt cx="1381403" cy="318407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E378A08A-7882-4ED2-B946-6DD05332F9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3237" y="635724"/>
              <a:ext cx="1006293" cy="350942"/>
              <a:chOff x="183236" y="635723"/>
              <a:chExt cx="1790315" cy="624368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4D7E259C-57EA-407A-BFD7-D31C1362F2A5}"/>
                  </a:ext>
                </a:extLst>
              </p:cNvPr>
              <p:cNvSpPr/>
              <p:nvPr/>
            </p:nvSpPr>
            <p:spPr>
              <a:xfrm>
                <a:off x="795303" y="635723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PE" sz="2000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65A73C61-20AD-4679-B6C8-FB19DB58914E}"/>
                  </a:ext>
                </a:extLst>
              </p:cNvPr>
              <p:cNvSpPr/>
              <p:nvPr/>
            </p:nvSpPr>
            <p:spPr>
              <a:xfrm>
                <a:off x="1541503" y="1053627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PE" sz="2000"/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A1F5F2DC-6394-46CB-989F-EB6F253F71A5}"/>
                  </a:ext>
                </a:extLst>
              </p:cNvPr>
              <p:cNvSpPr/>
              <p:nvPr/>
            </p:nvSpPr>
            <p:spPr>
              <a:xfrm>
                <a:off x="183236" y="1061884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PE" sz="2000"/>
              </a:p>
            </p:txBody>
          </p:sp>
          <p:cxnSp>
            <p:nvCxnSpPr>
              <p:cNvPr id="55" name="Conector angular 10">
                <a:extLst>
                  <a:ext uri="{FF2B5EF4-FFF2-40B4-BE49-F238E27FC236}">
                    <a16:creationId xmlns:a16="http://schemas.microsoft.com/office/drawing/2014/main" id="{02869C11-9194-428D-8F1A-BB8A3F57F2C6}"/>
                  </a:ext>
                </a:extLst>
              </p:cNvPr>
              <p:cNvCxnSpPr>
                <a:stCxn id="52" idx="2"/>
                <a:endCxn id="54" idx="3"/>
              </p:cNvCxnSpPr>
              <p:nvPr/>
            </p:nvCxnSpPr>
            <p:spPr>
              <a:xfrm rot="5400000">
                <a:off x="694690" y="808348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angular 11">
                <a:extLst>
                  <a:ext uri="{FF2B5EF4-FFF2-40B4-BE49-F238E27FC236}">
                    <a16:creationId xmlns:a16="http://schemas.microsoft.com/office/drawing/2014/main" id="{4CE87B89-D1B1-40BB-AD6A-46783DC93191}"/>
                  </a:ext>
                </a:extLst>
              </p:cNvPr>
              <p:cNvCxnSpPr>
                <a:stCxn id="52" idx="2"/>
                <a:endCxn id="53" idx="1"/>
              </p:cNvCxnSpPr>
              <p:nvPr/>
            </p:nvCxnSpPr>
            <p:spPr>
              <a:xfrm rot="16200000" flipH="1">
                <a:off x="1161927" y="773155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1B3859A-ECD0-4E55-90DF-5664364E69AB}"/>
                </a:ext>
              </a:extLst>
            </p:cNvPr>
            <p:cNvSpPr/>
            <p:nvPr/>
          </p:nvSpPr>
          <p:spPr>
            <a:xfrm>
              <a:off x="0" y="1231444"/>
              <a:ext cx="1381403" cy="7334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2000"/>
                <a:t>Resolución de Autorización de Funcionamiento</a:t>
              </a:r>
              <a:endParaRPr lang="es-PE" sz="2000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FF8D29B-3400-4FEF-BFEB-934E721D720A}"/>
                </a:ext>
              </a:extLst>
            </p:cNvPr>
            <p:cNvGrpSpPr/>
            <p:nvPr/>
          </p:nvGrpSpPr>
          <p:grpSpPr>
            <a:xfrm>
              <a:off x="499796" y="2123457"/>
              <a:ext cx="316782" cy="267126"/>
              <a:chOff x="499796" y="2123457"/>
              <a:chExt cx="316782" cy="267126"/>
            </a:xfrm>
          </p:grpSpPr>
          <p:sp>
            <p:nvSpPr>
              <p:cNvPr id="50" name="Pergamino vertical 82">
                <a:extLst>
                  <a:ext uri="{FF2B5EF4-FFF2-40B4-BE49-F238E27FC236}">
                    <a16:creationId xmlns:a16="http://schemas.microsoft.com/office/drawing/2014/main" id="{E64C60BD-ADAE-4E24-9EB2-CE09B470C9E0}"/>
                  </a:ext>
                </a:extLst>
              </p:cNvPr>
              <p:cNvSpPr/>
              <p:nvPr/>
            </p:nvSpPr>
            <p:spPr>
              <a:xfrm>
                <a:off x="499796" y="2123457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PE" sz="2000"/>
              </a:p>
            </p:txBody>
          </p:sp>
          <p:sp>
            <p:nvSpPr>
              <p:cNvPr id="51" name="Estrella de 8 puntas 83">
                <a:extLst>
                  <a:ext uri="{FF2B5EF4-FFF2-40B4-BE49-F238E27FC236}">
                    <a16:creationId xmlns:a16="http://schemas.microsoft.com/office/drawing/2014/main" id="{1C5DB6F7-1DAA-4426-8215-28FE4EEB24B6}"/>
                  </a:ext>
                </a:extLst>
              </p:cNvPr>
              <p:cNvSpPr/>
              <p:nvPr/>
            </p:nvSpPr>
            <p:spPr>
              <a:xfrm>
                <a:off x="632090" y="2246583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PE" sz="2000"/>
              </a:p>
            </p:txBody>
          </p:sp>
        </p:grpSp>
        <p:sp>
          <p:nvSpPr>
            <p:cNvPr id="47" name="CuadroTexto 111">
              <a:extLst>
                <a:ext uri="{FF2B5EF4-FFF2-40B4-BE49-F238E27FC236}">
                  <a16:creationId xmlns:a16="http://schemas.microsoft.com/office/drawing/2014/main" id="{93958644-26A5-48C9-A9BC-492C6E0EA2E1}"/>
                </a:ext>
              </a:extLst>
            </p:cNvPr>
            <p:cNvSpPr txBox="1"/>
            <p:nvPr/>
          </p:nvSpPr>
          <p:spPr>
            <a:xfrm>
              <a:off x="114578" y="0"/>
              <a:ext cx="1152525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2000" dirty="0"/>
                <a:t>Solicitud de Autorización</a:t>
              </a:r>
              <a:endParaRPr lang="es-PE" sz="2000" dirty="0"/>
            </a:p>
          </p:txBody>
        </p:sp>
        <p:sp>
          <p:nvSpPr>
            <p:cNvPr id="48" name="CuadroTexto 16">
              <a:extLst>
                <a:ext uri="{FF2B5EF4-FFF2-40B4-BE49-F238E27FC236}">
                  <a16:creationId xmlns:a16="http://schemas.microsoft.com/office/drawing/2014/main" id="{EA7B1874-C7B4-4C7D-BA92-6E2F64061D2D}"/>
                </a:ext>
              </a:extLst>
            </p:cNvPr>
            <p:cNvSpPr txBox="1"/>
            <p:nvPr/>
          </p:nvSpPr>
          <p:spPr>
            <a:xfrm>
              <a:off x="38378" y="2803070"/>
              <a:ext cx="1304925" cy="3810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2000" b="1">
                  <a:solidFill>
                    <a:srgbClr val="FF0000"/>
                  </a:solidFill>
                </a:rPr>
                <a:t>Apertura de IE</a:t>
              </a:r>
            </a:p>
          </p:txBody>
        </p:sp>
        <p:sp>
          <p:nvSpPr>
            <p:cNvPr id="49" name="Flecha: hacia abajo 48">
              <a:extLst>
                <a:ext uri="{FF2B5EF4-FFF2-40B4-BE49-F238E27FC236}">
                  <a16:creationId xmlns:a16="http://schemas.microsoft.com/office/drawing/2014/main" id="{4B5765CD-D919-4FFB-ADD6-ADE55AE2EB2F}"/>
                </a:ext>
              </a:extLst>
            </p:cNvPr>
            <p:cNvSpPr/>
            <p:nvPr/>
          </p:nvSpPr>
          <p:spPr>
            <a:xfrm>
              <a:off x="371753" y="2555420"/>
              <a:ext cx="561975" cy="19050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2000"/>
            </a:p>
          </p:txBody>
        </p:sp>
      </p:grpSp>
    </p:spTree>
    <p:extLst>
      <p:ext uri="{BB962C8B-B14F-4D97-AF65-F5344CB8AC3E}">
        <p14:creationId xmlns:p14="http://schemas.microsoft.com/office/powerpoint/2010/main" val="386216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188273"/>
            <a:ext cx="2163867" cy="47584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68AC69-272B-4135-830D-178FF81B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99135"/>
              </p:ext>
            </p:extLst>
          </p:nvPr>
        </p:nvGraphicFramePr>
        <p:xfrm>
          <a:off x="130832" y="170717"/>
          <a:ext cx="9814022" cy="6608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868">
                  <a:extLst>
                    <a:ext uri="{9D8B030D-6E8A-4147-A177-3AD203B41FA5}">
                      <a16:colId xmlns:a16="http://schemas.microsoft.com/office/drawing/2014/main" val="570533254"/>
                    </a:ext>
                  </a:extLst>
                </a:gridCol>
                <a:gridCol w="869059">
                  <a:extLst>
                    <a:ext uri="{9D8B030D-6E8A-4147-A177-3AD203B41FA5}">
                      <a16:colId xmlns:a16="http://schemas.microsoft.com/office/drawing/2014/main" val="2081828324"/>
                    </a:ext>
                  </a:extLst>
                </a:gridCol>
                <a:gridCol w="6373095">
                  <a:extLst>
                    <a:ext uri="{9D8B030D-6E8A-4147-A177-3AD203B41FA5}">
                      <a16:colId xmlns:a16="http://schemas.microsoft.com/office/drawing/2014/main" val="1844866925"/>
                    </a:ext>
                  </a:extLst>
                </a:gridCol>
              </a:tblGrid>
              <a:tr h="2323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  <a:latin typeface="+mn-lt"/>
                        </a:rPr>
                        <a:t>Organizador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 err="1">
                          <a:effectLst/>
                          <a:latin typeface="+mn-lt"/>
                        </a:rPr>
                        <a:t>N°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  <a:latin typeface="+mn-lt"/>
                        </a:rPr>
                        <a:t>Eventos registrables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675546409"/>
                  </a:ext>
                </a:extLst>
              </a:tr>
              <a:tr h="223267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 dirty="0">
                          <a:effectLst/>
                          <a:latin typeface="+mn-lt"/>
                        </a:rPr>
                        <a:t>Institución Educativa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Apertura de IE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939078507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nombre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637354584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3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propietario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630085556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4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director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71789768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5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gestión de IE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263402536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6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la entidad gestora de IE pública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208403134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7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del ámbito jurisdiccional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65957424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8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Cambio de circunscripción territorial de la IE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4289888302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9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Renovación del licenciamiento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374046621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10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Fusión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120699542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11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Escisión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558784634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12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Cierre temporal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167216664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13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Cierre definitivo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0299557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14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Reapertura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832572714"/>
                  </a:ext>
                </a:extLst>
              </a:tr>
              <a:tr h="22326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 dirty="0">
                          <a:effectLst/>
                          <a:latin typeface="+mn-lt"/>
                        </a:rPr>
                        <a:t>Servicios Educativos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15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Ampliación de servicio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254131583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Cierre temporal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336247698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17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Cierre definitivo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563128202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18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Renovación del licenciamiento del servicio educativo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17351889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19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Reapertura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408866274"/>
                  </a:ext>
                </a:extLst>
              </a:tr>
              <a:tr h="22326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 dirty="0">
                          <a:effectLst/>
                          <a:latin typeface="+mn-lt"/>
                        </a:rPr>
                        <a:t>Establecimientos Educativos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20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Apertura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445725798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>
                          <a:effectLst/>
                          <a:latin typeface="+mn-lt"/>
                        </a:rPr>
                        <a:t>21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Cierre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5068953"/>
                  </a:ext>
                </a:extLst>
              </a:tr>
              <a:tr h="223267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Traslado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48420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6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9456" y="1841567"/>
            <a:ext cx="1101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RIE es gestionado por la Unidad de Estadística del </a:t>
            </a:r>
            <a:r>
              <a:rPr lang="es-PE" sz="2800" dirty="0" err="1"/>
              <a:t>Minedu</a:t>
            </a:r>
            <a:endParaRPr lang="es-PE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2028" y="85375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Procedimiento de Registro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3475" y="2605869"/>
            <a:ext cx="10924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>
                <a:solidFill>
                  <a:srgbClr val="0C53A7"/>
                </a:solidFill>
              </a:rPr>
              <a:t>Registradores: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800" dirty="0"/>
              <a:t>Los </a:t>
            </a:r>
            <a:r>
              <a:rPr lang="es-PE" sz="2800" b="1" dirty="0">
                <a:solidFill>
                  <a:srgbClr val="0C53A7"/>
                </a:solidFill>
              </a:rPr>
              <a:t>especialistas estadísticos </a:t>
            </a:r>
            <a:r>
              <a:rPr lang="es-PE" sz="2800" dirty="0"/>
              <a:t>tendrán el rol de registradores del RIE en las DRE y UGEL.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800" dirty="0"/>
              <a:t>Reciben los </a:t>
            </a:r>
            <a:r>
              <a:rPr lang="es-PE" sz="2800" b="1" dirty="0">
                <a:solidFill>
                  <a:srgbClr val="0C53A7"/>
                </a:solidFill>
              </a:rPr>
              <a:t>actos resolutivos </a:t>
            </a:r>
            <a:r>
              <a:rPr lang="es-PE" sz="2800" dirty="0"/>
              <a:t>(Resoluciones).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800" dirty="0"/>
              <a:t>Realizan la </a:t>
            </a:r>
            <a:r>
              <a:rPr lang="es-PE" sz="2800" b="1" dirty="0">
                <a:solidFill>
                  <a:srgbClr val="0C53A7"/>
                </a:solidFill>
              </a:rPr>
              <a:t>calificación registral </a:t>
            </a:r>
            <a:r>
              <a:rPr lang="es-PE" sz="2800" dirty="0"/>
              <a:t>del acto resolutivo.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800" dirty="0"/>
              <a:t>Registran los asientos en las </a:t>
            </a:r>
            <a:r>
              <a:rPr lang="es-PE" sz="2800" b="1" dirty="0">
                <a:solidFill>
                  <a:srgbClr val="0C53A7"/>
                </a:solidFill>
              </a:rPr>
              <a:t>partidas correspondientes </a:t>
            </a:r>
            <a:r>
              <a:rPr lang="es-PE" sz="2800" dirty="0"/>
              <a:t>a cada IE.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017095" y="5934577"/>
            <a:ext cx="3007331" cy="583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800" dirty="0"/>
              <a:t> Actos Resolutivos</a:t>
            </a:r>
          </a:p>
        </p:txBody>
      </p:sp>
      <p:sp>
        <p:nvSpPr>
          <p:cNvPr id="13" name="Distinto de 12"/>
          <p:cNvSpPr/>
          <p:nvPr/>
        </p:nvSpPr>
        <p:spPr>
          <a:xfrm>
            <a:off x="5459402" y="5934577"/>
            <a:ext cx="947458" cy="541898"/>
          </a:xfrm>
          <a:prstGeom prst="mathNotEqual">
            <a:avLst>
              <a:gd name="adj1" fmla="val 17328"/>
              <a:gd name="adj2" fmla="val 6600000"/>
              <a:gd name="adj3" fmla="val 21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41836" y="5934577"/>
            <a:ext cx="3007331" cy="555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800" dirty="0"/>
              <a:t>Eventos Registrales</a:t>
            </a:r>
          </a:p>
        </p:txBody>
      </p:sp>
    </p:spTree>
    <p:extLst>
      <p:ext uri="{BB962C8B-B14F-4D97-AF65-F5344CB8AC3E}">
        <p14:creationId xmlns:p14="http://schemas.microsoft.com/office/powerpoint/2010/main" val="390895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/>
          <p:cNvGrpSpPr/>
          <p:nvPr/>
        </p:nvGrpSpPr>
        <p:grpSpPr>
          <a:xfrm>
            <a:off x="10307016" y="2937239"/>
            <a:ext cx="520512" cy="543709"/>
            <a:chOff x="9859964" y="978987"/>
            <a:chExt cx="1189445" cy="1440160"/>
          </a:xfrm>
        </p:grpSpPr>
        <p:sp>
          <p:nvSpPr>
            <p:cNvPr id="56" name="Esquina doblada 55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10307016" y="4106857"/>
            <a:ext cx="520512" cy="543709"/>
            <a:chOff x="9859964" y="978987"/>
            <a:chExt cx="1189445" cy="1440160"/>
          </a:xfrm>
        </p:grpSpPr>
        <p:sp>
          <p:nvSpPr>
            <p:cNvPr id="62" name="Esquina doblada 61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0307016" y="5416125"/>
            <a:ext cx="520512" cy="543709"/>
            <a:chOff x="9859964" y="978987"/>
            <a:chExt cx="1189445" cy="1440160"/>
          </a:xfrm>
        </p:grpSpPr>
        <p:sp>
          <p:nvSpPr>
            <p:cNvPr id="68" name="Esquina doblada 67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722179" y="2209898"/>
            <a:ext cx="3440947" cy="1790974"/>
            <a:chOff x="6304168" y="1915177"/>
            <a:chExt cx="3440947" cy="1790974"/>
          </a:xfrm>
        </p:grpSpPr>
        <p:sp>
          <p:nvSpPr>
            <p:cNvPr id="13" name="Documento 12"/>
            <p:cNvSpPr/>
            <p:nvPr/>
          </p:nvSpPr>
          <p:spPr>
            <a:xfrm>
              <a:off x="6672797" y="2697484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4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797" y="2116211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ángulo 14"/>
            <p:cNvSpPr/>
            <p:nvPr/>
          </p:nvSpPr>
          <p:spPr>
            <a:xfrm>
              <a:off x="7040558" y="1915177"/>
              <a:ext cx="14914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/>
                <a:t>Se abre una Partida correspondiente a la nueva IE</a:t>
              </a:r>
              <a:endParaRPr lang="es-PE" sz="1200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304168" y="2967487"/>
              <a:ext cx="23060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400" dirty="0"/>
                <a:t>Asiento 1:</a:t>
              </a:r>
            </a:p>
            <a:p>
              <a:r>
                <a:rPr lang="es-PE" sz="1400" dirty="0"/>
                <a:t>Evento: Apertura de IE (primera inscripción)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8629307" y="3018309"/>
              <a:ext cx="11158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Se incorpora en la Partida</a:t>
              </a:r>
            </a:p>
          </p:txBody>
        </p:sp>
        <p:cxnSp>
          <p:nvCxnSpPr>
            <p:cNvPr id="40" name="Conector recto de flecha 39"/>
            <p:cNvCxnSpPr>
              <a:stCxn id="13" idx="3"/>
              <a:endCxn id="97" idx="1"/>
            </p:cNvCxnSpPr>
            <p:nvPr/>
          </p:nvCxnSpPr>
          <p:spPr>
            <a:xfrm>
              <a:off x="6972948" y="2849538"/>
              <a:ext cx="19786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48" y="2707369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6728803" y="4226658"/>
            <a:ext cx="3071876" cy="758735"/>
            <a:chOff x="6310792" y="3756469"/>
            <a:chExt cx="3071876" cy="758735"/>
          </a:xfrm>
        </p:grpSpPr>
        <p:sp>
          <p:nvSpPr>
            <p:cNvPr id="24" name="Rectángulo 23"/>
            <p:cNvSpPr/>
            <p:nvPr/>
          </p:nvSpPr>
          <p:spPr>
            <a:xfrm>
              <a:off x="6310792" y="4053539"/>
              <a:ext cx="21789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Asiento 2:</a:t>
              </a:r>
            </a:p>
            <a:p>
              <a:r>
                <a:rPr lang="es-PE" sz="1200" dirty="0"/>
                <a:t>Evento: Ampliación de servicio</a:t>
              </a:r>
            </a:p>
          </p:txBody>
        </p:sp>
        <p:cxnSp>
          <p:nvCxnSpPr>
            <p:cNvPr id="25" name="Conector recto de flecha 24"/>
            <p:cNvCxnSpPr>
              <a:stCxn id="94" idx="3"/>
              <a:endCxn id="98" idx="1"/>
            </p:cNvCxnSpPr>
            <p:nvPr/>
          </p:nvCxnSpPr>
          <p:spPr>
            <a:xfrm>
              <a:off x="6986116" y="3908523"/>
              <a:ext cx="197004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Documento 93"/>
            <p:cNvSpPr/>
            <p:nvPr/>
          </p:nvSpPr>
          <p:spPr>
            <a:xfrm>
              <a:off x="6685965" y="3756469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8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6159" y="3766354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upo 115"/>
          <p:cNvGrpSpPr/>
          <p:nvPr/>
        </p:nvGrpSpPr>
        <p:grpSpPr>
          <a:xfrm>
            <a:off x="6755241" y="5498122"/>
            <a:ext cx="3054320" cy="760759"/>
            <a:chOff x="6337230" y="4776512"/>
            <a:chExt cx="3054320" cy="760759"/>
          </a:xfrm>
        </p:grpSpPr>
        <p:sp>
          <p:nvSpPr>
            <p:cNvPr id="36" name="Rectángulo 35"/>
            <p:cNvSpPr/>
            <p:nvPr/>
          </p:nvSpPr>
          <p:spPr>
            <a:xfrm>
              <a:off x="6337230" y="5075606"/>
              <a:ext cx="2470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Asiento 3:</a:t>
              </a:r>
            </a:p>
            <a:p>
              <a:r>
                <a:rPr lang="es-PE" sz="1200" dirty="0"/>
                <a:t>Evento: </a:t>
              </a:r>
              <a:r>
                <a:rPr lang="es-P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Traslado de establecimiento</a:t>
              </a:r>
              <a:endParaRPr lang="es-PE" sz="1200" dirty="0"/>
            </a:p>
          </p:txBody>
        </p:sp>
        <p:cxnSp>
          <p:nvCxnSpPr>
            <p:cNvPr id="37" name="Conector recto de flecha 36"/>
            <p:cNvCxnSpPr>
              <a:stCxn id="95" idx="3"/>
              <a:endCxn id="99" idx="1"/>
            </p:cNvCxnSpPr>
            <p:nvPr/>
          </p:nvCxnSpPr>
          <p:spPr>
            <a:xfrm>
              <a:off x="6986116" y="4928566"/>
              <a:ext cx="197892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Documento 94"/>
            <p:cNvSpPr/>
            <p:nvPr/>
          </p:nvSpPr>
          <p:spPr>
            <a:xfrm>
              <a:off x="6685965" y="4776512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9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041" y="4786397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CuadroTexto 100"/>
          <p:cNvSpPr txBox="1"/>
          <p:nvPr/>
        </p:nvSpPr>
        <p:spPr>
          <a:xfrm>
            <a:off x="10252575" y="2196806"/>
            <a:ext cx="114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Actualización de Ficha Registral</a:t>
            </a:r>
            <a:endParaRPr lang="es-PE" sz="1200" dirty="0"/>
          </a:p>
        </p:txBody>
      </p:sp>
      <p:cxnSp>
        <p:nvCxnSpPr>
          <p:cNvPr id="102" name="Conector recto 101"/>
          <p:cNvCxnSpPr/>
          <p:nvPr/>
        </p:nvCxnSpPr>
        <p:spPr>
          <a:xfrm>
            <a:off x="6765884" y="1636375"/>
            <a:ext cx="31380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6759440" y="1501237"/>
            <a:ext cx="0" cy="2880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11378603" y="1501237"/>
            <a:ext cx="0" cy="2520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/>
          <p:cNvSpPr txBox="1"/>
          <p:nvPr/>
        </p:nvSpPr>
        <p:spPr>
          <a:xfrm>
            <a:off x="6751394" y="1208331"/>
            <a:ext cx="32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Acciones a cargo del Registrador</a:t>
            </a:r>
            <a:endParaRPr lang="es-PE" b="1" dirty="0"/>
          </a:p>
        </p:txBody>
      </p:sp>
      <p:sp>
        <p:nvSpPr>
          <p:cNvPr id="106" name="Flecha derecha 105"/>
          <p:cNvSpPr/>
          <p:nvPr/>
        </p:nvSpPr>
        <p:spPr>
          <a:xfrm>
            <a:off x="9908544" y="3050884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7" name="Flecha derecha 106"/>
          <p:cNvSpPr/>
          <p:nvPr/>
        </p:nvSpPr>
        <p:spPr>
          <a:xfrm>
            <a:off x="9908544" y="4294925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8" name="Flecha derecha 107"/>
          <p:cNvSpPr/>
          <p:nvPr/>
        </p:nvSpPr>
        <p:spPr>
          <a:xfrm>
            <a:off x="9899289" y="5571464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0" name="CuadroTexto 109"/>
          <p:cNvSpPr txBox="1"/>
          <p:nvPr/>
        </p:nvSpPr>
        <p:spPr>
          <a:xfrm>
            <a:off x="3713820" y="1777676"/>
            <a:ext cx="22770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Acto Resolutivo</a:t>
            </a:r>
          </a:p>
          <a:p>
            <a:pPr algn="ctr"/>
            <a:r>
              <a:rPr lang="es-MX" sz="1600" b="1" i="1" dirty="0"/>
              <a:t>(MINEDU / DRE / UGEL)</a:t>
            </a:r>
            <a:endParaRPr lang="es-PE" sz="1600" b="1" i="1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900552" y="1777675"/>
            <a:ext cx="1234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Disparador</a:t>
            </a:r>
          </a:p>
          <a:p>
            <a:pPr algn="ctr"/>
            <a:r>
              <a:rPr lang="es-MX" sz="1600" b="1" i="1" dirty="0"/>
              <a:t>(Interesado)</a:t>
            </a:r>
            <a:endParaRPr lang="es-PE" b="1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799535" y="2703842"/>
            <a:ext cx="5083479" cy="901963"/>
            <a:chOff x="638977" y="2518721"/>
            <a:chExt cx="5083479" cy="901963"/>
          </a:xfrm>
        </p:grpSpPr>
        <p:grpSp>
          <p:nvGrpSpPr>
            <p:cNvPr id="5" name="Grupo 4"/>
            <p:cNvGrpSpPr>
              <a:grpSpLocks noChangeAspect="1"/>
            </p:cNvGrpSpPr>
            <p:nvPr/>
          </p:nvGrpSpPr>
          <p:grpSpPr>
            <a:xfrm>
              <a:off x="2355462" y="2742151"/>
              <a:ext cx="1006295" cy="350943"/>
              <a:chOff x="1744634" y="1176437"/>
              <a:chExt cx="1790315" cy="624368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2356701" y="1176437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3102901" y="159434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1744634" y="1602598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11" name="Conector angular 10"/>
              <p:cNvCxnSpPr>
                <a:stCxn id="6" idx="2"/>
                <a:endCxn id="10" idx="3"/>
              </p:cNvCxnSpPr>
              <p:nvPr/>
            </p:nvCxnSpPr>
            <p:spPr>
              <a:xfrm rot="5400000">
                <a:off x="2256088" y="1349060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angular 11"/>
              <p:cNvCxnSpPr>
                <a:stCxn id="6" idx="2"/>
                <a:endCxn id="9" idx="1"/>
              </p:cNvCxnSpPr>
              <p:nvPr/>
            </p:nvCxnSpPr>
            <p:spPr>
              <a:xfrm rot="16200000" flipH="1">
                <a:off x="2723325" y="1313869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ángulo 53"/>
            <p:cNvSpPr/>
            <p:nvPr/>
          </p:nvSpPr>
          <p:spPr>
            <a:xfrm>
              <a:off x="3486674" y="2518721"/>
              <a:ext cx="2235782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MX" sz="1400" dirty="0"/>
                <a:t>Resolución de Autorización de Funcionamiento</a:t>
              </a:r>
              <a:endParaRPr lang="es-PE" sz="1400" dirty="0"/>
            </a:p>
          </p:txBody>
        </p:sp>
        <p:grpSp>
          <p:nvGrpSpPr>
            <p:cNvPr id="82" name="Grupo 81"/>
            <p:cNvGrpSpPr/>
            <p:nvPr/>
          </p:nvGrpSpPr>
          <p:grpSpPr>
            <a:xfrm>
              <a:off x="4453195" y="3153558"/>
              <a:ext cx="316782" cy="267126"/>
              <a:chOff x="4004317" y="2352513"/>
              <a:chExt cx="316782" cy="267126"/>
            </a:xfrm>
          </p:grpSpPr>
          <p:sp>
            <p:nvSpPr>
              <p:cNvPr id="83" name="Pergamino vertical 82"/>
              <p:cNvSpPr/>
              <p:nvPr/>
            </p:nvSpPr>
            <p:spPr>
              <a:xfrm>
                <a:off x="4004317" y="2352513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84" name="Estrella de 8 puntas 83"/>
              <p:cNvSpPr/>
              <p:nvPr/>
            </p:nvSpPr>
            <p:spPr>
              <a:xfrm>
                <a:off x="4136611" y="2475639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2" name="CuadroTexto 111"/>
            <p:cNvSpPr txBox="1"/>
            <p:nvPr/>
          </p:nvSpPr>
          <p:spPr>
            <a:xfrm>
              <a:off x="638977" y="2696976"/>
              <a:ext cx="1561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Autorización</a:t>
              </a:r>
              <a:endParaRPr lang="es-PE" sz="14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99534" y="4138872"/>
            <a:ext cx="5083479" cy="908428"/>
            <a:chOff x="638976" y="3588778"/>
            <a:chExt cx="5083479" cy="908428"/>
          </a:xfrm>
        </p:grpSpPr>
        <p:grpSp>
          <p:nvGrpSpPr>
            <p:cNvPr id="16" name="Grupo 15"/>
            <p:cNvGrpSpPr>
              <a:grpSpLocks noChangeAspect="1"/>
            </p:cNvGrpSpPr>
            <p:nvPr/>
          </p:nvGrpSpPr>
          <p:grpSpPr>
            <a:xfrm>
              <a:off x="2349709" y="3728693"/>
              <a:ext cx="982882" cy="485556"/>
              <a:chOff x="1763565" y="2184549"/>
              <a:chExt cx="1790315" cy="884439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2375632" y="2184549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3121832" y="2602453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1763565" y="2610710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20" name="Conector angular 19"/>
              <p:cNvCxnSpPr>
                <a:stCxn id="17" idx="2"/>
                <a:endCxn id="19" idx="3"/>
              </p:cNvCxnSpPr>
              <p:nvPr/>
            </p:nvCxnSpPr>
            <p:spPr>
              <a:xfrm rot="5400000">
                <a:off x="2275019" y="2357172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angular 20"/>
              <p:cNvCxnSpPr>
                <a:stCxn id="17" idx="2"/>
                <a:endCxn id="18" idx="1"/>
              </p:cNvCxnSpPr>
              <p:nvPr/>
            </p:nvCxnSpPr>
            <p:spPr>
              <a:xfrm rot="16200000" flipH="1">
                <a:off x="2742256" y="2321981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ángulo 21"/>
              <p:cNvSpPr/>
              <p:nvPr/>
            </p:nvSpPr>
            <p:spPr>
              <a:xfrm>
                <a:off x="3121832" y="287078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23" name="Conector angular 22"/>
              <p:cNvCxnSpPr>
                <a:stCxn id="17" idx="2"/>
                <a:endCxn id="22" idx="1"/>
              </p:cNvCxnSpPr>
              <p:nvPr/>
            </p:nvCxnSpPr>
            <p:spPr>
              <a:xfrm rot="16200000" flipH="1">
                <a:off x="2608092" y="2456145"/>
                <a:ext cx="533308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ángulo 78"/>
            <p:cNvSpPr/>
            <p:nvPr/>
          </p:nvSpPr>
          <p:spPr>
            <a:xfrm>
              <a:off x="3486674" y="3588778"/>
              <a:ext cx="2235781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PE" sz="1400" dirty="0"/>
                <a:t>Resolución de Autorización de Ampliación de Servicio</a:t>
              </a:r>
            </a:p>
          </p:txBody>
        </p:sp>
        <p:grpSp>
          <p:nvGrpSpPr>
            <p:cNvPr id="85" name="Grupo 84"/>
            <p:cNvGrpSpPr/>
            <p:nvPr/>
          </p:nvGrpSpPr>
          <p:grpSpPr>
            <a:xfrm>
              <a:off x="4453195" y="4230080"/>
              <a:ext cx="316782" cy="267126"/>
              <a:chOff x="3952309" y="3533533"/>
              <a:chExt cx="316782" cy="267126"/>
            </a:xfrm>
          </p:grpSpPr>
          <p:sp>
            <p:nvSpPr>
              <p:cNvPr id="86" name="Pergamino vertical 85"/>
              <p:cNvSpPr/>
              <p:nvPr/>
            </p:nvSpPr>
            <p:spPr>
              <a:xfrm>
                <a:off x="3952309" y="3533533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87" name="Estrella de 8 puntas 86"/>
              <p:cNvSpPr/>
              <p:nvPr/>
            </p:nvSpPr>
            <p:spPr>
              <a:xfrm>
                <a:off x="4084603" y="3656659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3" name="CuadroTexto 112"/>
            <p:cNvSpPr txBox="1"/>
            <p:nvPr/>
          </p:nvSpPr>
          <p:spPr>
            <a:xfrm>
              <a:off x="638976" y="3634956"/>
              <a:ext cx="19593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Ampliación de Servicios</a:t>
              </a:r>
              <a:endParaRPr lang="es-PE" sz="14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99536" y="5472812"/>
            <a:ext cx="5083477" cy="854835"/>
            <a:chOff x="638978" y="4751202"/>
            <a:chExt cx="5083477" cy="854835"/>
          </a:xfrm>
        </p:grpSpPr>
        <p:grpSp>
          <p:nvGrpSpPr>
            <p:cNvPr id="26" name="Grupo 25"/>
            <p:cNvGrpSpPr>
              <a:grpSpLocks noChangeAspect="1"/>
            </p:cNvGrpSpPr>
            <p:nvPr/>
          </p:nvGrpSpPr>
          <p:grpSpPr>
            <a:xfrm>
              <a:off x="2289879" y="4893922"/>
              <a:ext cx="989477" cy="496091"/>
              <a:chOff x="1787712" y="3460987"/>
              <a:chExt cx="1790315" cy="897605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2399779" y="3460987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3145979" y="387889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787712" y="3887148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0" name="Conector angular 29"/>
              <p:cNvCxnSpPr>
                <a:stCxn id="27" idx="2"/>
                <a:endCxn id="29" idx="3"/>
              </p:cNvCxnSpPr>
              <p:nvPr/>
            </p:nvCxnSpPr>
            <p:spPr>
              <a:xfrm rot="5400000">
                <a:off x="2299166" y="3633610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angular 30"/>
              <p:cNvCxnSpPr>
                <a:stCxn id="27" idx="2"/>
                <a:endCxn id="28" idx="1"/>
              </p:cNvCxnSpPr>
              <p:nvPr/>
            </p:nvCxnSpPr>
            <p:spPr>
              <a:xfrm rot="16200000" flipH="1">
                <a:off x="2766403" y="3598419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/>
              <p:cNvSpPr/>
              <p:nvPr/>
            </p:nvSpPr>
            <p:spPr>
              <a:xfrm>
                <a:off x="3145979" y="4147219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3" name="Conector angular 32"/>
              <p:cNvCxnSpPr>
                <a:stCxn id="27" idx="2"/>
                <a:endCxn id="32" idx="1"/>
              </p:cNvCxnSpPr>
              <p:nvPr/>
            </p:nvCxnSpPr>
            <p:spPr>
              <a:xfrm rot="16200000" flipH="1">
                <a:off x="2632239" y="3732583"/>
                <a:ext cx="533308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ángulo 33"/>
              <p:cNvSpPr/>
              <p:nvPr/>
            </p:nvSpPr>
            <p:spPr>
              <a:xfrm>
                <a:off x="1787712" y="4160385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5" name="Conector angular 34"/>
              <p:cNvCxnSpPr>
                <a:stCxn id="27" idx="2"/>
                <a:endCxn id="34" idx="3"/>
              </p:cNvCxnSpPr>
              <p:nvPr/>
            </p:nvCxnSpPr>
            <p:spPr>
              <a:xfrm rot="5400000">
                <a:off x="2162547" y="3770229"/>
                <a:ext cx="546474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ángulo 79"/>
            <p:cNvSpPr/>
            <p:nvPr/>
          </p:nvSpPr>
          <p:spPr>
            <a:xfrm>
              <a:off x="3486674" y="4751202"/>
              <a:ext cx="2235781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PE" sz="1400" dirty="0"/>
                <a:t>Resolución de Cambio o traslado de local</a:t>
              </a:r>
            </a:p>
          </p:txBody>
        </p:sp>
        <p:grpSp>
          <p:nvGrpSpPr>
            <p:cNvPr id="88" name="Grupo 87"/>
            <p:cNvGrpSpPr/>
            <p:nvPr/>
          </p:nvGrpSpPr>
          <p:grpSpPr>
            <a:xfrm>
              <a:off x="4453195" y="5338911"/>
              <a:ext cx="316782" cy="267126"/>
              <a:chOff x="3945364" y="4738162"/>
              <a:chExt cx="316782" cy="267126"/>
            </a:xfrm>
          </p:grpSpPr>
          <p:sp>
            <p:nvSpPr>
              <p:cNvPr id="89" name="Pergamino vertical 88"/>
              <p:cNvSpPr/>
              <p:nvPr/>
            </p:nvSpPr>
            <p:spPr>
              <a:xfrm>
                <a:off x="3945364" y="4738162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90" name="Estrella de 8 puntas 89"/>
              <p:cNvSpPr/>
              <p:nvPr/>
            </p:nvSpPr>
            <p:spPr>
              <a:xfrm>
                <a:off x="4077658" y="4861288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4" name="CuadroTexto 113"/>
            <p:cNvSpPr txBox="1"/>
            <p:nvPr/>
          </p:nvSpPr>
          <p:spPr>
            <a:xfrm>
              <a:off x="638978" y="4809467"/>
              <a:ext cx="1639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Cambio o traslado de local</a:t>
              </a:r>
              <a:endParaRPr lang="es-PE" sz="1400" dirty="0"/>
            </a:p>
          </p:txBody>
        </p:sp>
      </p:grpSp>
      <p:cxnSp>
        <p:nvCxnSpPr>
          <p:cNvPr id="122" name="Conector recto 121"/>
          <p:cNvCxnSpPr/>
          <p:nvPr/>
        </p:nvCxnSpPr>
        <p:spPr>
          <a:xfrm flipV="1">
            <a:off x="1056989" y="4053994"/>
            <a:ext cx="10477041" cy="5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 flipV="1">
            <a:off x="1056989" y="5367509"/>
            <a:ext cx="10477041" cy="5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/>
          <p:cNvCxnSpPr/>
          <p:nvPr/>
        </p:nvCxnSpPr>
        <p:spPr>
          <a:xfrm>
            <a:off x="9920066" y="1634913"/>
            <a:ext cx="14639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128"/>
          <p:cNvCxnSpPr/>
          <p:nvPr/>
        </p:nvCxnSpPr>
        <p:spPr>
          <a:xfrm>
            <a:off x="9916805" y="1523006"/>
            <a:ext cx="0" cy="2520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uadroTexto 129"/>
          <p:cNvSpPr txBox="1"/>
          <p:nvPr/>
        </p:nvSpPr>
        <p:spPr>
          <a:xfrm>
            <a:off x="10460736" y="122065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UE</a:t>
            </a:r>
            <a:endParaRPr lang="es-PE" b="1" dirty="0"/>
          </a:p>
        </p:txBody>
      </p:sp>
      <p:sp>
        <p:nvSpPr>
          <p:cNvPr id="131" name="CuadroTexto 130"/>
          <p:cNvSpPr txBox="1"/>
          <p:nvPr/>
        </p:nvSpPr>
        <p:spPr>
          <a:xfrm>
            <a:off x="774732" y="94671"/>
            <a:ext cx="10546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srgbClr val="0C53A7"/>
                </a:solidFill>
              </a:rPr>
              <a:t>Ejemplos del Registro de actos resolutivos de una IE en el RIE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6126483" y="802557"/>
            <a:ext cx="54075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Procedimiento registral</a:t>
            </a:r>
          </a:p>
        </p:txBody>
      </p:sp>
      <p:sp>
        <p:nvSpPr>
          <p:cNvPr id="115" name="CuadroTexto 114"/>
          <p:cNvSpPr txBox="1"/>
          <p:nvPr/>
        </p:nvSpPr>
        <p:spPr>
          <a:xfrm>
            <a:off x="533421" y="812868"/>
            <a:ext cx="54331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Acciones Previas</a:t>
            </a:r>
          </a:p>
        </p:txBody>
      </p:sp>
      <p:sp>
        <p:nvSpPr>
          <p:cNvPr id="117" name="CuadroTexto 116"/>
          <p:cNvSpPr txBox="1"/>
          <p:nvPr/>
        </p:nvSpPr>
        <p:spPr>
          <a:xfrm rot="16200000">
            <a:off x="3594581" y="3783692"/>
            <a:ext cx="54331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Calificación Registral</a:t>
            </a:r>
          </a:p>
        </p:txBody>
      </p:sp>
      <p:sp>
        <p:nvSpPr>
          <p:cNvPr id="41" name="Triángulo isósceles 40"/>
          <p:cNvSpPr/>
          <p:nvPr/>
        </p:nvSpPr>
        <p:spPr>
          <a:xfrm rot="5400000">
            <a:off x="5774092" y="1994238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8" name="Triángulo isósceles 117"/>
          <p:cNvSpPr/>
          <p:nvPr/>
        </p:nvSpPr>
        <p:spPr>
          <a:xfrm rot="5400000">
            <a:off x="5775547" y="3849366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9" name="Triángulo isósceles 118"/>
          <p:cNvSpPr/>
          <p:nvPr/>
        </p:nvSpPr>
        <p:spPr>
          <a:xfrm rot="5400000">
            <a:off x="5777345" y="5688260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1" name="CuadroTexto 120"/>
          <p:cNvSpPr txBox="1"/>
          <p:nvPr/>
        </p:nvSpPr>
        <p:spPr>
          <a:xfrm>
            <a:off x="6747784" y="1778453"/>
            <a:ext cx="18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Evento Registral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8590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 animBg="1"/>
      <p:bldP spid="107" grpId="0" animBg="1"/>
      <p:bldP spid="1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Proceso de implementación del RIE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F046A5-18B9-4C89-AC15-E805B181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91D513-8202-4164-8980-8078FC8F3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4BBD05-EEEB-469C-8440-F4914533D4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4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5966635" y="3664591"/>
            <a:ext cx="6012668" cy="3169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Picture 8" descr="Institución Educativa Estrella de Belén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r="61402"/>
          <a:stretch/>
        </p:blipFill>
        <p:spPr bwMode="auto">
          <a:xfrm>
            <a:off x="7353716" y="1685243"/>
            <a:ext cx="475071" cy="5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4"/>
          <p:cNvSpPr/>
          <p:nvPr/>
        </p:nvSpPr>
        <p:spPr>
          <a:xfrm>
            <a:off x="7329936" y="2443529"/>
            <a:ext cx="1527539" cy="271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Inicial-Primaria</a:t>
            </a:r>
          </a:p>
        </p:txBody>
      </p:sp>
      <p:sp>
        <p:nvSpPr>
          <p:cNvPr id="7" name="Rectángulo 5"/>
          <p:cNvSpPr/>
          <p:nvPr/>
        </p:nvSpPr>
        <p:spPr>
          <a:xfrm>
            <a:off x="9222661" y="2443529"/>
            <a:ext cx="13327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secundaria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779419" y="2977116"/>
            <a:ext cx="121563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8093705" y="2978799"/>
            <a:ext cx="11745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10" name="CuadroTexto 8"/>
          <p:cNvSpPr txBox="1"/>
          <p:nvPr/>
        </p:nvSpPr>
        <p:spPr>
          <a:xfrm>
            <a:off x="9601973" y="2978799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cxnSp>
        <p:nvCxnSpPr>
          <p:cNvPr id="11" name="Conector recto 10"/>
          <p:cNvCxnSpPr>
            <a:stCxn id="6" idx="2"/>
            <a:endCxn id="9" idx="0"/>
          </p:cNvCxnSpPr>
          <p:nvPr/>
        </p:nvCxnSpPr>
        <p:spPr>
          <a:xfrm>
            <a:off x="8093706" y="2715052"/>
            <a:ext cx="587259" cy="26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2"/>
          <p:cNvCxnSpPr>
            <a:stCxn id="7" idx="2"/>
            <a:endCxn id="10" idx="0"/>
          </p:cNvCxnSpPr>
          <p:nvPr/>
        </p:nvCxnSpPr>
        <p:spPr>
          <a:xfrm>
            <a:off x="9889039" y="2705139"/>
            <a:ext cx="442416" cy="273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4"/>
          <p:cNvCxnSpPr>
            <a:stCxn id="6" idx="2"/>
            <a:endCxn id="8" idx="0"/>
          </p:cNvCxnSpPr>
          <p:nvPr/>
        </p:nvCxnSpPr>
        <p:spPr>
          <a:xfrm flipH="1">
            <a:off x="7387239" y="2715052"/>
            <a:ext cx="706467" cy="262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21"/>
          <p:cNvCxnSpPr>
            <a:stCxn id="27" idx="2"/>
            <a:endCxn id="6" idx="0"/>
          </p:cNvCxnSpPr>
          <p:nvPr/>
        </p:nvCxnSpPr>
        <p:spPr>
          <a:xfrm flipH="1">
            <a:off x="8093706" y="2155271"/>
            <a:ext cx="1017962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23"/>
          <p:cNvCxnSpPr>
            <a:stCxn id="27" idx="2"/>
            <a:endCxn id="7" idx="0"/>
          </p:cNvCxnSpPr>
          <p:nvPr/>
        </p:nvCxnSpPr>
        <p:spPr>
          <a:xfrm>
            <a:off x="9111668" y="2155271"/>
            <a:ext cx="777371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955884" y="1770550"/>
            <a:ext cx="2311568" cy="384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100" dirty="0"/>
              <a:t>IEP ESTRELLA DE BELEN</a:t>
            </a:r>
          </a:p>
          <a:p>
            <a:r>
              <a:rPr lang="es-PE" sz="800" dirty="0"/>
              <a:t>http://www.colegioestrelladebelen.com/servicios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9885777" y="2181919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(Principal)</a:t>
            </a:r>
            <a:endParaRPr lang="es-PE" sz="1100" dirty="0"/>
          </a:p>
        </p:txBody>
      </p:sp>
      <p:graphicFrame>
        <p:nvGraphicFramePr>
          <p:cNvPr id="53" name="Tabla 1"/>
          <p:cNvGraphicFramePr>
            <a:graphicFrameLocks noGrp="1"/>
          </p:cNvGraphicFramePr>
          <p:nvPr>
            <p:extLst/>
          </p:nvPr>
        </p:nvGraphicFramePr>
        <p:xfrm>
          <a:off x="6064364" y="5363968"/>
          <a:ext cx="5646607" cy="1347454"/>
        </p:xfrm>
        <a:graphic>
          <a:graphicData uri="http://schemas.openxmlformats.org/drawingml/2006/table">
            <a:tbl>
              <a:tblPr/>
              <a:tblGrid>
                <a:gridCol w="196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8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  <a:b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</a:p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Loc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Teléfono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modular de servicio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/>
                        <a:t>745514</a:t>
                      </a:r>
                      <a:endParaRPr lang="es-PE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0" dirty="0"/>
                        <a:t>Sede secundaria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Machu Picchu 859,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dirty="0"/>
                        <a:t>1576420</a:t>
                      </a:r>
                      <a:r>
                        <a:rPr lang="es-PE" sz="10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dirty="0"/>
                        <a:t>737118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Sede Inicial-Primaria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Avenida </a:t>
                      </a:r>
                      <a:r>
                        <a:rPr lang="es-PE" sz="1100" b="0" dirty="0" err="1"/>
                        <a:t>Pachacútec</a:t>
                      </a:r>
                      <a:r>
                        <a:rPr lang="es-PE" sz="1100" b="0" dirty="0"/>
                        <a:t> 1787,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217111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1309814 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Tabla 54"/>
          <p:cNvGraphicFramePr>
            <a:graphicFrameLocks noGrp="1"/>
          </p:cNvGraphicFramePr>
          <p:nvPr>
            <p:extLst/>
          </p:nvPr>
        </p:nvGraphicFramePr>
        <p:xfrm>
          <a:off x="6064364" y="3931264"/>
          <a:ext cx="5626907" cy="1234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Código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IE050079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Teléfono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Nombre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</a:t>
                      </a:r>
                      <a:r>
                        <a:rPr lang="es-MX" sz="1000" baseline="0" dirty="0"/>
                        <a:t> de Belén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Director General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Dora </a:t>
                      </a:r>
                      <a:r>
                        <a:rPr lang="es-MX" sz="1000" dirty="0" err="1"/>
                        <a:t>Patazca</a:t>
                      </a:r>
                      <a:r>
                        <a:rPr lang="es-MX" sz="1000" dirty="0"/>
                        <a:t> </a:t>
                      </a:r>
                      <a:r>
                        <a:rPr lang="es-MX" sz="1000" dirty="0" err="1"/>
                        <a:t>Capuñay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Gestión</a:t>
                      </a:r>
                      <a:r>
                        <a:rPr lang="es-MX" sz="1000" baseline="0" dirty="0"/>
                        <a:t> 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Privado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DNI Director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16557806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54">
                <a:tc>
                  <a:txBody>
                    <a:bodyPr/>
                    <a:lstStyle/>
                    <a:p>
                      <a:r>
                        <a:rPr lang="es-MX" sz="1000" dirty="0"/>
                        <a:t>Dirección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0" dirty="0"/>
                        <a:t>Machu Picchu 859, La Victoria, Chiclayo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Razón</a:t>
                      </a:r>
                      <a:r>
                        <a:rPr lang="es-MX" sz="1000" b="0" baseline="0" dirty="0"/>
                        <a:t> Social</a:t>
                      </a:r>
                      <a:endParaRPr lang="es-PE" sz="1000" b="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IEP Estrella de Belén SAC</a:t>
                      </a:r>
                      <a:endParaRPr lang="es-PE" sz="10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Correo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estrellab_859@hotmail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RUC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20561380725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" name="CuadroTexto 55"/>
          <p:cNvSpPr txBox="1"/>
          <p:nvPr/>
        </p:nvSpPr>
        <p:spPr>
          <a:xfrm>
            <a:off x="6044664" y="3669349"/>
            <a:ext cx="2062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Datos de Institución Educativa</a:t>
            </a:r>
            <a:endParaRPr lang="es-PE" sz="12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5966635" y="5130717"/>
            <a:ext cx="228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Matriz Establecimiento - Servicios</a:t>
            </a:r>
            <a:endParaRPr lang="es-PE" sz="1200" dirty="0"/>
          </a:p>
        </p:txBody>
      </p:sp>
      <p:sp>
        <p:nvSpPr>
          <p:cNvPr id="62" name="CuadroTexto 6"/>
          <p:cNvSpPr txBox="1"/>
          <p:nvPr/>
        </p:nvSpPr>
        <p:spPr>
          <a:xfrm>
            <a:off x="1572425" y="3469605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63" name="CuadroTexto 7"/>
          <p:cNvSpPr txBox="1"/>
          <p:nvPr/>
        </p:nvSpPr>
        <p:spPr>
          <a:xfrm>
            <a:off x="1572425" y="3855213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64" name="CuadroTexto 8"/>
          <p:cNvSpPr txBox="1"/>
          <p:nvPr/>
        </p:nvSpPr>
        <p:spPr>
          <a:xfrm>
            <a:off x="1572425" y="4243997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sp>
        <p:nvSpPr>
          <p:cNvPr id="65" name="Flecha derecha 64"/>
          <p:cNvSpPr/>
          <p:nvPr/>
        </p:nvSpPr>
        <p:spPr>
          <a:xfrm>
            <a:off x="5029973" y="2847947"/>
            <a:ext cx="785760" cy="65812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CuadroTexto 6"/>
          <p:cNvSpPr txBox="1"/>
          <p:nvPr/>
        </p:nvSpPr>
        <p:spPr>
          <a:xfrm>
            <a:off x="3285582" y="3469605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8" name="CuadroTexto 6"/>
          <p:cNvSpPr txBox="1"/>
          <p:nvPr/>
        </p:nvSpPr>
        <p:spPr>
          <a:xfrm>
            <a:off x="3283847" y="3855213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9" name="CuadroTexto 6"/>
          <p:cNvSpPr txBox="1"/>
          <p:nvPr/>
        </p:nvSpPr>
        <p:spPr>
          <a:xfrm>
            <a:off x="3297247" y="4243997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3031389" y="3600410"/>
            <a:ext cx="254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>
            <a:stCxn id="63" idx="3"/>
            <a:endCxn id="68" idx="1"/>
          </p:cNvCxnSpPr>
          <p:nvPr/>
        </p:nvCxnSpPr>
        <p:spPr>
          <a:xfrm>
            <a:off x="3031389" y="3986018"/>
            <a:ext cx="252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3031389" y="4374802"/>
            <a:ext cx="2658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477000" y="4641029"/>
          <a:ext cx="4679567" cy="1844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283"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Código modular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>
                          <a:effectLst/>
                        </a:rPr>
                        <a:t>Código de local</a:t>
                      </a:r>
                      <a:endParaRPr lang="es-PE" sz="1100" b="1" i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Nombre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Nivel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Gestión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Dirección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r>
                        <a:rPr lang="es-PE" sz="1100" u="sng" dirty="0">
                          <a:effectLst/>
                          <a:hlinkClick r:id="rId3"/>
                        </a:rPr>
                        <a:t>1576420</a:t>
                      </a:r>
                      <a:endParaRPr lang="es-PE" sz="1100" dirty="0">
                        <a:effectLst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745514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Secundaria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Privada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Av.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baseline="0" dirty="0" err="1">
                          <a:effectLst/>
                        </a:rPr>
                        <a:t>MachuPichu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859,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1309814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1309806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42745" y="2683917"/>
            <a:ext cx="315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servicios independientes</a:t>
            </a:r>
          </a:p>
          <a:p>
            <a:pPr algn="ctr"/>
            <a:r>
              <a:rPr lang="es-MX" b="1" dirty="0"/>
              <a:t>(Forma de Padrón Actual)</a:t>
            </a:r>
            <a:endParaRPr lang="es-PE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485480" y="106930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institución Educativa</a:t>
            </a:r>
          </a:p>
          <a:p>
            <a:pPr algn="ctr"/>
            <a:r>
              <a:rPr lang="es-MX" b="1" dirty="0"/>
              <a:t>(Forma de Organización del RIE)</a:t>
            </a:r>
            <a:endParaRPr lang="es-PE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938750" y="3300017"/>
            <a:ext cx="383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Ficha de Datos de Institución Educativa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351713" y="1421726"/>
            <a:ext cx="4921161" cy="1200329"/>
          </a:xfrm>
          <a:prstGeom prst="rect">
            <a:avLst/>
          </a:prstGeom>
          <a:ln w="57150"/>
          <a:effectLst>
            <a:outerShdw blurRad="127000" dist="1270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El </a:t>
            </a:r>
            <a:r>
              <a:rPr lang="es-MX" sz="2400" b="1" dirty="0">
                <a:solidFill>
                  <a:schemeClr val="tx1"/>
                </a:solidFill>
              </a:rPr>
              <a:t>Padrón de servicios educativos</a:t>
            </a:r>
            <a:r>
              <a:rPr lang="es-MX" sz="2400" dirty="0">
                <a:solidFill>
                  <a:schemeClr val="tx1"/>
                </a:solidFill>
              </a:rPr>
              <a:t> debe migrar a un </a:t>
            </a:r>
            <a:r>
              <a:rPr lang="es-MX" sz="2400" b="1" dirty="0">
                <a:solidFill>
                  <a:schemeClr val="tx1"/>
                </a:solidFill>
              </a:rPr>
              <a:t>Registro de Instituciones Educativas</a:t>
            </a:r>
            <a:r>
              <a:rPr lang="es-MX" sz="2400" dirty="0">
                <a:solidFill>
                  <a:schemeClr val="tx1"/>
                </a:solidFill>
              </a:rPr>
              <a:t>.</a:t>
            </a:r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165286" y="243054"/>
            <a:ext cx="917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Proceso de Implementación </a:t>
            </a:r>
          </a:p>
        </p:txBody>
      </p:sp>
    </p:spTree>
    <p:extLst>
      <p:ext uri="{BB962C8B-B14F-4D97-AF65-F5344CB8AC3E}">
        <p14:creationId xmlns:p14="http://schemas.microsoft.com/office/powerpoint/2010/main" val="43043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165286" y="243054"/>
            <a:ext cx="917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Proceso de Implementación </a:t>
            </a:r>
          </a:p>
        </p:txBody>
      </p:sp>
      <p:graphicFrame>
        <p:nvGraphicFramePr>
          <p:cNvPr id="40" name="Marcador de contenido 4">
            <a:extLst>
              <a:ext uri="{FF2B5EF4-FFF2-40B4-BE49-F238E27FC236}">
                <a16:creationId xmlns:a16="http://schemas.microsoft.com/office/drawing/2014/main" id="{DD0EE619-BB27-4A2F-85C1-6C5F91044B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0722" y="1001488"/>
          <a:ext cx="11797990" cy="56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878">
                  <a:extLst>
                    <a:ext uri="{9D8B030D-6E8A-4147-A177-3AD203B41FA5}">
                      <a16:colId xmlns:a16="http://schemas.microsoft.com/office/drawing/2014/main" val="3024755376"/>
                    </a:ext>
                  </a:extLst>
                </a:gridCol>
                <a:gridCol w="4214191">
                  <a:extLst>
                    <a:ext uri="{9D8B030D-6E8A-4147-A177-3AD203B41FA5}">
                      <a16:colId xmlns:a16="http://schemas.microsoft.com/office/drawing/2014/main" val="2326480326"/>
                    </a:ext>
                  </a:extLst>
                </a:gridCol>
                <a:gridCol w="4126921">
                  <a:extLst>
                    <a:ext uri="{9D8B030D-6E8A-4147-A177-3AD203B41FA5}">
                      <a16:colId xmlns:a16="http://schemas.microsoft.com/office/drawing/2014/main" val="2687011675"/>
                    </a:ext>
                  </a:extLst>
                </a:gridCol>
              </a:tblGrid>
              <a:tr h="731962">
                <a:tc>
                  <a:txBody>
                    <a:bodyPr/>
                    <a:lstStyle/>
                    <a:p>
                      <a:r>
                        <a:rPr lang="es-PE" sz="2200" dirty="0"/>
                        <a:t>Etapa 1: Generación de condiciones previas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Etapa 2: Planificación del proceso de implementación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Etapa 3: Ejecución del proceso de implementación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99202"/>
                  </a:ext>
                </a:extLst>
              </a:tr>
              <a:tr h="443411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>
                          <a:solidFill>
                            <a:schemeClr val="tx1"/>
                          </a:solidFill>
                        </a:rPr>
                        <a:t>Establecer </a:t>
                      </a:r>
                      <a:r>
                        <a:rPr lang="es-PE" sz="2100" strike="noStrike" baseline="0" dirty="0">
                          <a:solidFill>
                            <a:schemeClr val="tx1"/>
                          </a:solidFill>
                        </a:rPr>
                        <a:t>las adecuaciones operativas y semánticas necesarias</a:t>
                      </a:r>
                      <a:r>
                        <a:rPr lang="es-PE" sz="2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Elaboración y aprobación de la RSG 096-2017-MINEDU.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Recojo de información mediante la Cedula ID (Censo Educativo 2015 - 2016 - 2017).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Pre-identificación de las IIEE mediante aplicación de Cedula 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Elaboración de instrumentos (guías, manuales de procedimiento y formatos)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Desarrollo de aplicativo informático (*)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Conformación de los Equipos de implementación del RIE en las IGED.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Elaboración de los planes de implementación del RIE.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Fortalecimiento de capacidades a los servidores de IGED (capacitación y asistencia técnica).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Equipos de implementación del RIE trabajan para identificar las IIEE en su jurisdicción.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DRE/GRE emite los listados de IIEE identificadas, adjuntando informes de los equipos.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UE realiza el registro de las IIEE en el RIE.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100" dirty="0"/>
                        <a:t>UE realiza el acompañamiento, seguimiento, supervisión y evalúa el proceso de implementación del RIE.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0542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PE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Concluida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PE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 desarrollo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PE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 diseño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E6C4C31-6537-4909-B2BE-1A14EA294B4C}"/>
              </a:ext>
            </a:extLst>
          </p:cNvPr>
          <p:cNvSpPr txBox="1"/>
          <p:nvPr/>
        </p:nvSpPr>
        <p:spPr>
          <a:xfrm>
            <a:off x="193288" y="6612577"/>
            <a:ext cx="9833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(*) Para que se pueda registrar a las IIEE de reciente creación o autorización</a:t>
            </a:r>
          </a:p>
        </p:txBody>
      </p:sp>
    </p:spTree>
    <p:extLst>
      <p:ext uri="{BB962C8B-B14F-4D97-AF65-F5344CB8AC3E}">
        <p14:creationId xmlns:p14="http://schemas.microsoft.com/office/powerpoint/2010/main" val="1652384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31685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20237162">
            <a:off x="694452" y="3730686"/>
            <a:ext cx="293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¿Cuántas Instituciones Educativas hay en el país?</a:t>
            </a:r>
          </a:p>
        </p:txBody>
      </p:sp>
      <p:sp>
        <p:nvSpPr>
          <p:cNvPr id="9" name="Rectángulo 8"/>
          <p:cNvSpPr/>
          <p:nvPr/>
        </p:nvSpPr>
        <p:spPr>
          <a:xfrm rot="1278140">
            <a:off x="7022025" y="3656083"/>
            <a:ext cx="43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Instituciones Educativas publicas del sector educación hay por DRE o UGEL?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03320" y="2122081"/>
            <a:ext cx="3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Institutos Públicos de gestión directa ofrecen la carrera de…?</a:t>
            </a:r>
          </a:p>
        </p:txBody>
      </p:sp>
      <p:pic>
        <p:nvPicPr>
          <p:cNvPr id="1028" name="Picture 4" descr="http://aistmexico.org.mx/aist/wp-content/uploads/2015/10/categoria-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4" y="3001408"/>
            <a:ext cx="2281293" cy="2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853453" y="899646"/>
            <a:ext cx="855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C53A7"/>
                </a:solidFill>
              </a:rPr>
              <a:t>Demandas de información no cubiertas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96092" y="1397726"/>
            <a:ext cx="117768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400" dirty="0"/>
              <a:t>El actual Padrón de Instituciones y Programas Educativos, antes que registrar instituciones educativas y programas, consigna </a:t>
            </a:r>
            <a:r>
              <a:rPr lang="es-PE" sz="2400" b="1" dirty="0">
                <a:solidFill>
                  <a:srgbClr val="0C53A7"/>
                </a:solidFill>
              </a:rPr>
              <a:t>Servicios Educativos</a:t>
            </a:r>
            <a:r>
              <a:rPr lang="es-PE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400" dirty="0"/>
              <a:t>El Padrón es el listado de todos los </a:t>
            </a:r>
            <a:r>
              <a:rPr lang="es-PE" sz="2400" b="1" dirty="0">
                <a:solidFill>
                  <a:srgbClr val="0C53A7"/>
                </a:solidFill>
              </a:rPr>
              <a:t>Servicios Educativos</a:t>
            </a:r>
            <a:r>
              <a:rPr lang="es-PE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400" dirty="0"/>
              <a:t>Este Padrón codifica los Servicios Educativos a partir del </a:t>
            </a:r>
            <a:r>
              <a:rPr lang="es-PE" sz="2400" b="1" dirty="0">
                <a:solidFill>
                  <a:srgbClr val="0C53A7"/>
                </a:solidFill>
              </a:rPr>
              <a:t>Código Modular</a:t>
            </a:r>
            <a:r>
              <a:rPr lang="es-PE" sz="2400" dirty="0"/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" y="3301143"/>
            <a:ext cx="4530055" cy="30935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33" y="4064263"/>
            <a:ext cx="8387245" cy="783673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31" y="5361024"/>
            <a:ext cx="8035339" cy="1188697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296092" y="67301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Padrón de Servicios Educativos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V="1">
            <a:off x="923109" y="4380411"/>
            <a:ext cx="2542902" cy="1079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923109" y="5791200"/>
            <a:ext cx="2325188" cy="52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2029" y="5395199"/>
            <a:ext cx="11072688" cy="1355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PE" sz="2400" dirty="0"/>
              <a:t>Al no tener hoy día un instrumento similar al Padrón dirigido a registrar las instituciones educativas, no es posible identificarlas ni tener una cifra real de su cantidad, y en ese sentido, no se está cumpliendo con el mandato normativo de la LGE.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1414" y="88525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Mandato normativo: Gestionar en base a la IE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6616" y="1593137"/>
            <a:ext cx="84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PE" sz="2400" b="1" dirty="0"/>
              <a:t>Ley General de Educación (LGE):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82676" y="2193465"/>
            <a:ext cx="5623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es-PE" sz="2400" b="1" dirty="0">
                <a:ea typeface="Calibri" panose="020F0502020204030204" pitchFamily="34" charset="0"/>
                <a:cs typeface="Helvetica" panose="020B0604020202020204" pitchFamily="34" charset="0"/>
              </a:rPr>
              <a:t>Artículo 66°.-</a:t>
            </a:r>
          </a:p>
          <a:p>
            <a:pPr marR="359410" algn="just">
              <a:spcAft>
                <a:spcPts val="0"/>
              </a:spcAft>
            </a:pPr>
            <a:r>
              <a:rPr lang="es-PE" sz="2400" dirty="0"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s-PE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s-PE" sz="2400" dirty="0">
                <a:ea typeface="Calibri" panose="020F0502020204030204" pitchFamily="34" charset="0"/>
                <a:cs typeface="Helvetica" panose="020B0604020202020204" pitchFamily="34" charset="0"/>
              </a:rPr>
              <a:t>La Institución Educativa, como comunidad de aprendizaje, es la primera y principal instancia de gestión del sistema educativo descentralizado. En ella tiene lugar la prestación del servicio. Puede ser pública o privada.</a:t>
            </a:r>
            <a:endParaRPr lang="es-PE" sz="24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5737" y="2193465"/>
            <a:ext cx="6066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ea typeface="Calibri" panose="020F0502020204030204" pitchFamily="34" charset="0"/>
                <a:cs typeface="Cordia New" panose="020B0304020202020204" pitchFamily="34" charset="-34"/>
              </a:rPr>
              <a:t>Artículo 65</a:t>
            </a:r>
            <a:r>
              <a:rPr lang="es-PE" sz="2400" b="1" dirty="0">
                <a:ea typeface="Calibri" panose="020F0502020204030204" pitchFamily="34" charset="0"/>
                <a:cs typeface="Helvetica" panose="020B0604020202020204" pitchFamily="34" charset="0"/>
              </a:rPr>
              <a:t>°.-</a:t>
            </a:r>
          </a:p>
          <a:p>
            <a:endParaRPr lang="es-PE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s-PE" sz="2400" dirty="0">
                <a:ea typeface="Calibri" panose="020F0502020204030204" pitchFamily="34" charset="0"/>
                <a:cs typeface="Cordia New" panose="020B0304020202020204" pitchFamily="34" charset="-34"/>
              </a:rPr>
              <a:t>Las Instancias de Gestión Educativa Descentralizada son:</a:t>
            </a:r>
          </a:p>
          <a:p>
            <a:r>
              <a:rPr lang="es-PE" sz="2400" b="1" dirty="0">
                <a:ea typeface="Calibri" panose="020F0502020204030204" pitchFamily="34" charset="0"/>
                <a:cs typeface="Cordia New" panose="020B0304020202020204" pitchFamily="34" charset="-34"/>
              </a:rPr>
              <a:t>a) La Institución Educativa - IE</a:t>
            </a:r>
          </a:p>
          <a:p>
            <a:r>
              <a:rPr lang="es-PE" sz="2400" dirty="0">
                <a:ea typeface="Calibri" panose="020F0502020204030204" pitchFamily="34" charset="0"/>
                <a:cs typeface="Cordia New" panose="020B0304020202020204" pitchFamily="34" charset="-34"/>
              </a:rPr>
              <a:t>b) La Unidad de Gestión Educativa Local - UGEL</a:t>
            </a:r>
          </a:p>
          <a:p>
            <a:r>
              <a:rPr lang="es-PE" sz="2400" dirty="0">
                <a:ea typeface="Calibri" panose="020F0502020204030204" pitchFamily="34" charset="0"/>
                <a:cs typeface="Cordia New" panose="020B0304020202020204" pitchFamily="34" charset="-34"/>
              </a:rPr>
              <a:t>c) La Dirección Regional de Educación - DRE</a:t>
            </a:r>
          </a:p>
          <a:p>
            <a:r>
              <a:rPr lang="es-PE" sz="2400" dirty="0">
                <a:ea typeface="Calibri" panose="020F0502020204030204" pitchFamily="34" charset="0"/>
                <a:cs typeface="Cordia New" panose="020B0304020202020204" pitchFamily="34" charset="-34"/>
              </a:rPr>
              <a:t>d) El Ministerio de Educación - MINEDU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248426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65287" y="2174501"/>
            <a:ext cx="11088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El 12 de abril en la </a:t>
            </a:r>
            <a:r>
              <a:rPr lang="es-PE" sz="2400" b="1" dirty="0">
                <a:solidFill>
                  <a:srgbClr val="0C53A7"/>
                </a:solidFill>
              </a:rPr>
              <a:t>Resolución de Secretaría General Nº 096-2017 </a:t>
            </a:r>
            <a:r>
              <a:rPr lang="es-PE" sz="2400" dirty="0"/>
              <a:t>se aprueba la Norma Técnica denominada "Norma que crea y regula el funcionamiento del Registro de Instituciones Educativas (RIE)".</a:t>
            </a:r>
          </a:p>
          <a:p>
            <a:pPr algn="just"/>
            <a:endParaRPr lang="es-PE" sz="2400" dirty="0"/>
          </a:p>
          <a:p>
            <a:pPr algn="just"/>
            <a:r>
              <a:rPr lang="es-PE" sz="2400" dirty="0"/>
              <a:t>Esta norma otorga el respaldo necesario para emplear oficialmente con </a:t>
            </a:r>
            <a:r>
              <a:rPr lang="es-PE" sz="2400" b="1" dirty="0">
                <a:solidFill>
                  <a:srgbClr val="0C53A7"/>
                </a:solidFill>
              </a:rPr>
              <a:t>claridad</a:t>
            </a:r>
            <a:r>
              <a:rPr lang="es-PE" sz="2400" dirty="0"/>
              <a:t>, conceptos diferenciados tales como</a:t>
            </a:r>
            <a:r>
              <a:rPr lang="es-PE" sz="2400" dirty="0">
                <a:solidFill>
                  <a:srgbClr val="FF0000"/>
                </a:solidFill>
              </a:rPr>
              <a:t> </a:t>
            </a:r>
            <a:r>
              <a:rPr lang="es-PE" sz="2400" b="1" dirty="0">
                <a:solidFill>
                  <a:srgbClr val="0C53A7"/>
                </a:solidFill>
              </a:rPr>
              <a:t>Institución Educativa</a:t>
            </a:r>
            <a:r>
              <a:rPr lang="es-PE" sz="2400" dirty="0"/>
              <a:t>,</a:t>
            </a:r>
            <a:r>
              <a:rPr lang="es-PE" sz="2400" b="1" dirty="0"/>
              <a:t> </a:t>
            </a:r>
            <a:r>
              <a:rPr lang="es-PE" sz="2400" b="1" dirty="0">
                <a:solidFill>
                  <a:srgbClr val="0C53A7"/>
                </a:solidFill>
              </a:rPr>
              <a:t>local educativo</a:t>
            </a:r>
            <a:r>
              <a:rPr lang="es-PE" sz="2400" dirty="0">
                <a:solidFill>
                  <a:srgbClr val="0C53A7"/>
                </a:solidFill>
              </a:rPr>
              <a:t> </a:t>
            </a:r>
            <a:r>
              <a:rPr lang="es-PE" sz="2400" dirty="0"/>
              <a:t>y </a:t>
            </a:r>
            <a:r>
              <a:rPr lang="es-PE" sz="2400" b="1" dirty="0">
                <a:solidFill>
                  <a:srgbClr val="0C53A7"/>
                </a:solidFill>
              </a:rPr>
              <a:t>Servicio Educativo</a:t>
            </a:r>
            <a:r>
              <a:rPr lang="es-PE" sz="2400" dirty="0"/>
              <a:t>.</a:t>
            </a:r>
            <a:r>
              <a:rPr lang="es-PE" sz="2400" b="1" dirty="0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7383" y="107986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Orígenes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84" y="4852157"/>
            <a:ext cx="2093543" cy="17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7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2276</Words>
  <Application>Microsoft Office PowerPoint</Application>
  <PresentationFormat>Panorámica</PresentationFormat>
  <Paragraphs>480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Cordia New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 Robles</cp:lastModifiedBy>
  <cp:revision>673</cp:revision>
  <cp:lastPrinted>2017-10-23T18:26:39Z</cp:lastPrinted>
  <dcterms:created xsi:type="dcterms:W3CDTF">2016-01-06T15:33:33Z</dcterms:created>
  <dcterms:modified xsi:type="dcterms:W3CDTF">2018-02-07T20:18:36Z</dcterms:modified>
</cp:coreProperties>
</file>